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21374100" cy="30276800"/>
  <p:notesSz cx="6858000" cy="9144000"/>
  <p:embeddedFontLst>
    <p:embeddedFont>
      <p:font typeface="Edo" charset="1" panose="02000000000000000000"/>
      <p:regular r:id="rId7"/>
    </p:embeddedFont>
    <p:embeddedFont>
      <p:font typeface="Open Sauce" charset="1" panose="00000500000000000000"/>
      <p:regular r:id="rId8"/>
    </p:embeddedFont>
    <p:embeddedFont>
      <p:font typeface="Open Sauce Bold" charset="1" panose="00000800000000000000"/>
      <p:regular r:id="rId9"/>
    </p:embeddedFont>
    <p:embeddedFont>
      <p:font typeface="Archivo Black" charset="1" panose="020B0A03020202020B04"/>
      <p:regular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AFBF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AutoShape 2" id="2"/>
          <p:cNvSpPr/>
          <p:nvPr/>
        </p:nvSpPr>
        <p:spPr>
          <a:xfrm rot="0">
            <a:off x="2000318" y="3428031"/>
            <a:ext cx="17048728" cy="2127970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3" id="3"/>
          <p:cNvSpPr/>
          <p:nvPr/>
        </p:nvSpPr>
        <p:spPr>
          <a:xfrm rot="0">
            <a:off x="2000318" y="2546511"/>
            <a:ext cx="11305537" cy="1506822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4" id="4"/>
          <p:cNvSpPr/>
          <p:nvPr/>
        </p:nvSpPr>
        <p:spPr>
          <a:xfrm>
            <a:off x="1985067" y="21296557"/>
            <a:ext cx="17063979" cy="0"/>
          </a:xfrm>
          <a:prstGeom prst="line">
            <a:avLst/>
          </a:prstGeom>
          <a:ln cap="rnd" w="28575">
            <a:solidFill>
              <a:srgbClr val="71A1B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5" id="5"/>
          <p:cNvSpPr/>
          <p:nvPr/>
        </p:nvSpPr>
        <p:spPr>
          <a:xfrm rot="0">
            <a:off x="7531070" y="22034744"/>
            <a:ext cx="11517976" cy="4237305"/>
          </a:xfrm>
          <a:prstGeom prst="rect">
            <a:avLst/>
          </a:prstGeom>
          <a:solidFill>
            <a:srgbClr val="FFFFFF"/>
          </a:solidFill>
        </p:spPr>
      </p:sp>
      <p:sp>
        <p:nvSpPr>
          <p:cNvPr name="AutoShape 6" id="6"/>
          <p:cNvSpPr/>
          <p:nvPr/>
        </p:nvSpPr>
        <p:spPr>
          <a:xfrm>
            <a:off x="2000318" y="15370550"/>
            <a:ext cx="17091949" cy="0"/>
          </a:xfrm>
          <a:prstGeom prst="line">
            <a:avLst/>
          </a:prstGeom>
          <a:ln cap="rnd" w="28575">
            <a:solidFill>
              <a:srgbClr val="71A1B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7" id="7"/>
          <p:cNvSpPr/>
          <p:nvPr/>
        </p:nvSpPr>
        <p:spPr>
          <a:xfrm rot="0">
            <a:off x="7515819" y="16133610"/>
            <a:ext cx="11576448" cy="4719094"/>
          </a:xfrm>
          <a:prstGeom prst="rect">
            <a:avLst/>
          </a:prstGeom>
          <a:solidFill>
            <a:srgbClr val="FFFFFF"/>
          </a:solidFill>
        </p:spPr>
      </p:sp>
      <p:sp>
        <p:nvSpPr>
          <p:cNvPr name="AutoShape 8" id="8"/>
          <p:cNvSpPr/>
          <p:nvPr/>
        </p:nvSpPr>
        <p:spPr>
          <a:xfrm rot="0">
            <a:off x="2000318" y="8753245"/>
            <a:ext cx="7387488" cy="6173452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9" id="9"/>
          <p:cNvSpPr/>
          <p:nvPr/>
        </p:nvSpPr>
        <p:spPr>
          <a:xfrm rot="0">
            <a:off x="2000318" y="8434098"/>
            <a:ext cx="2766136" cy="662374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10" id="10"/>
          <p:cNvSpPr/>
          <p:nvPr/>
        </p:nvSpPr>
        <p:spPr>
          <a:xfrm rot="0">
            <a:off x="9887694" y="8829044"/>
            <a:ext cx="9161352" cy="1537178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11" id="11"/>
          <p:cNvSpPr/>
          <p:nvPr/>
        </p:nvSpPr>
        <p:spPr>
          <a:xfrm rot="0">
            <a:off x="9887694" y="8509896"/>
            <a:ext cx="3841734" cy="662374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12" id="12"/>
          <p:cNvSpPr/>
          <p:nvPr/>
        </p:nvSpPr>
        <p:spPr>
          <a:xfrm rot="0">
            <a:off x="9887694" y="11277360"/>
            <a:ext cx="5116924" cy="3725136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13" id="13"/>
          <p:cNvSpPr/>
          <p:nvPr/>
        </p:nvSpPr>
        <p:spPr>
          <a:xfrm rot="0">
            <a:off x="9887694" y="10956772"/>
            <a:ext cx="2345704" cy="662374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14" id="14"/>
          <p:cNvSpPr/>
          <p:nvPr/>
        </p:nvSpPr>
        <p:spPr>
          <a:xfrm rot="0">
            <a:off x="2000318" y="21983793"/>
            <a:ext cx="7387488" cy="4288256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15" id="15"/>
          <p:cNvSpPr/>
          <p:nvPr/>
        </p:nvSpPr>
        <p:spPr>
          <a:xfrm rot="0">
            <a:off x="2000318" y="21740410"/>
            <a:ext cx="2853353" cy="662374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16" id="16"/>
          <p:cNvSpPr/>
          <p:nvPr/>
        </p:nvSpPr>
        <p:spPr>
          <a:xfrm>
            <a:off x="2000318" y="7990245"/>
            <a:ext cx="17107200" cy="0"/>
          </a:xfrm>
          <a:prstGeom prst="line">
            <a:avLst/>
          </a:prstGeom>
          <a:ln cap="rnd" w="28575">
            <a:solidFill>
              <a:srgbClr val="71A1B9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17" id="17"/>
          <p:cNvSpPr/>
          <p:nvPr/>
        </p:nvSpPr>
        <p:spPr>
          <a:xfrm flipH="false" flipV="false" rot="0">
            <a:off x="17304201" y="28460299"/>
            <a:ext cx="3118522" cy="1250657"/>
          </a:xfrm>
          <a:custGeom>
            <a:avLst/>
            <a:gdLst/>
            <a:ahLst/>
            <a:cxnLst/>
            <a:rect r="r" b="b" t="t" l="l"/>
            <a:pathLst>
              <a:path h="1250657" w="3118522">
                <a:moveTo>
                  <a:pt x="0" y="0"/>
                </a:moveTo>
                <a:lnTo>
                  <a:pt x="3118522" y="0"/>
                </a:lnTo>
                <a:lnTo>
                  <a:pt x="3118522" y="1250658"/>
                </a:lnTo>
                <a:lnTo>
                  <a:pt x="0" y="125065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18" id="18"/>
          <p:cNvSpPr/>
          <p:nvPr/>
        </p:nvSpPr>
        <p:spPr>
          <a:xfrm flipH="false" flipV="false" rot="0">
            <a:off x="1985067" y="28253249"/>
            <a:ext cx="3546990" cy="1385872"/>
          </a:xfrm>
          <a:custGeom>
            <a:avLst/>
            <a:gdLst/>
            <a:ahLst/>
            <a:cxnLst/>
            <a:rect r="r" b="b" t="t" l="l"/>
            <a:pathLst>
              <a:path h="1385872" w="3546990">
                <a:moveTo>
                  <a:pt x="0" y="0"/>
                </a:moveTo>
                <a:lnTo>
                  <a:pt x="3546989" y="0"/>
                </a:lnTo>
                <a:lnTo>
                  <a:pt x="3546989" y="1385872"/>
                </a:lnTo>
                <a:lnTo>
                  <a:pt x="0" y="138587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19" id="19"/>
          <p:cNvSpPr txBox="true"/>
          <p:nvPr/>
        </p:nvSpPr>
        <p:spPr>
          <a:xfrm rot="0">
            <a:off x="2500917" y="15859512"/>
            <a:ext cx="1892724" cy="489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9"/>
              </a:lnSpc>
              <a:spcBef>
                <a:spcPct val="0"/>
              </a:spcBef>
            </a:pPr>
            <a:r>
              <a:rPr lang="en-US" sz="2728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RISultati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9256778" y="19880556"/>
            <a:ext cx="8081571" cy="3397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Grafici / tabelle / immagini</a:t>
            </a:r>
          </a:p>
        </p:txBody>
      </p:sp>
      <p:sp>
        <p:nvSpPr>
          <p:cNvPr name="AutoShape 21" id="21"/>
          <p:cNvSpPr/>
          <p:nvPr/>
        </p:nvSpPr>
        <p:spPr>
          <a:xfrm rot="0">
            <a:off x="2000318" y="16133610"/>
            <a:ext cx="7387488" cy="4719094"/>
          </a:xfrm>
          <a:prstGeom prst="rect">
            <a:avLst/>
          </a:prstGeom>
          <a:solidFill>
            <a:srgbClr val="E2EDF1"/>
          </a:solidFill>
        </p:spPr>
      </p:sp>
      <p:sp>
        <p:nvSpPr>
          <p:cNvPr name="AutoShape 22" id="22"/>
          <p:cNvSpPr/>
          <p:nvPr/>
        </p:nvSpPr>
        <p:spPr>
          <a:xfrm rot="0">
            <a:off x="2000318" y="15814403"/>
            <a:ext cx="2460463" cy="662374"/>
          </a:xfrm>
          <a:prstGeom prst="rect">
            <a:avLst/>
          </a:prstGeom>
          <a:solidFill>
            <a:srgbClr val="71A1B9"/>
          </a:solidFill>
        </p:spPr>
      </p:sp>
      <p:sp>
        <p:nvSpPr>
          <p:cNvPr name="AutoShape 23" id="23"/>
          <p:cNvSpPr/>
          <p:nvPr/>
        </p:nvSpPr>
        <p:spPr>
          <a:xfrm rot="0">
            <a:off x="15004618" y="11287959"/>
            <a:ext cx="4044428" cy="3638739"/>
          </a:xfrm>
          <a:prstGeom prst="rect">
            <a:avLst/>
          </a:prstGeom>
          <a:solidFill>
            <a:srgbClr val="FFFFFF"/>
          </a:solidFill>
        </p:spPr>
      </p:sp>
      <p:sp>
        <p:nvSpPr>
          <p:cNvPr name="Freeform 24" id="24"/>
          <p:cNvSpPr/>
          <p:nvPr/>
        </p:nvSpPr>
        <p:spPr>
          <a:xfrm flipH="false" flipV="false" rot="0">
            <a:off x="9826270" y="17299363"/>
            <a:ext cx="2407129" cy="2358986"/>
          </a:xfrm>
          <a:custGeom>
            <a:avLst/>
            <a:gdLst/>
            <a:ahLst/>
            <a:cxnLst/>
            <a:rect r="r" b="b" t="t" l="l"/>
            <a:pathLst>
              <a:path h="2358986" w="2407129">
                <a:moveTo>
                  <a:pt x="0" y="0"/>
                </a:moveTo>
                <a:lnTo>
                  <a:pt x="2407128" y="0"/>
                </a:lnTo>
                <a:lnTo>
                  <a:pt x="2407128" y="2358986"/>
                </a:lnTo>
                <a:lnTo>
                  <a:pt x="0" y="23589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5" id="25"/>
          <p:cNvSpPr/>
          <p:nvPr/>
        </p:nvSpPr>
        <p:spPr>
          <a:xfrm flipH="false" flipV="false" rot="0">
            <a:off x="12952412" y="17499388"/>
            <a:ext cx="2308401" cy="1950599"/>
          </a:xfrm>
          <a:custGeom>
            <a:avLst/>
            <a:gdLst/>
            <a:ahLst/>
            <a:cxnLst/>
            <a:rect r="r" b="b" t="t" l="l"/>
            <a:pathLst>
              <a:path h="1950599" w="2308401">
                <a:moveTo>
                  <a:pt x="0" y="0"/>
                </a:moveTo>
                <a:lnTo>
                  <a:pt x="2308401" y="0"/>
                </a:lnTo>
                <a:lnTo>
                  <a:pt x="2308401" y="1950599"/>
                </a:lnTo>
                <a:lnTo>
                  <a:pt x="0" y="1950599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6" id="26"/>
          <p:cNvSpPr/>
          <p:nvPr/>
        </p:nvSpPr>
        <p:spPr>
          <a:xfrm flipH="false" flipV="false" rot="0">
            <a:off x="16318533" y="17367128"/>
            <a:ext cx="2267565" cy="2225048"/>
          </a:xfrm>
          <a:custGeom>
            <a:avLst/>
            <a:gdLst/>
            <a:ahLst/>
            <a:cxnLst/>
            <a:rect r="r" b="b" t="t" l="l"/>
            <a:pathLst>
              <a:path h="2225048" w="2267565">
                <a:moveTo>
                  <a:pt x="0" y="0"/>
                </a:moveTo>
                <a:lnTo>
                  <a:pt x="2267565" y="0"/>
                </a:lnTo>
                <a:lnTo>
                  <a:pt x="2267565" y="2225048"/>
                </a:lnTo>
                <a:lnTo>
                  <a:pt x="0" y="2225048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7" id="27"/>
          <p:cNvSpPr/>
          <p:nvPr/>
        </p:nvSpPr>
        <p:spPr>
          <a:xfrm flipH="false" flipV="false" rot="0">
            <a:off x="16068695" y="23314108"/>
            <a:ext cx="3176905" cy="3164991"/>
          </a:xfrm>
          <a:custGeom>
            <a:avLst/>
            <a:gdLst/>
            <a:ahLst/>
            <a:cxnLst/>
            <a:rect r="r" b="b" t="t" l="l"/>
            <a:pathLst>
              <a:path h="3164991" w="3176905">
                <a:moveTo>
                  <a:pt x="0" y="0"/>
                </a:moveTo>
                <a:lnTo>
                  <a:pt x="3176905" y="0"/>
                </a:lnTo>
                <a:lnTo>
                  <a:pt x="3176905" y="3164991"/>
                </a:lnTo>
                <a:lnTo>
                  <a:pt x="0" y="316499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8" id="28"/>
          <p:cNvSpPr txBox="true"/>
          <p:nvPr/>
        </p:nvSpPr>
        <p:spPr>
          <a:xfrm rot="0">
            <a:off x="2443907" y="2916525"/>
            <a:ext cx="10418360" cy="7654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79"/>
              </a:lnSpc>
            </a:pPr>
            <a:r>
              <a:rPr lang="en-US" sz="6255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Titolo</a:t>
            </a:r>
          </a:p>
        </p:txBody>
      </p:sp>
      <p:sp>
        <p:nvSpPr>
          <p:cNvPr name="TextBox 29" id="29"/>
          <p:cNvSpPr txBox="true"/>
          <p:nvPr/>
        </p:nvSpPr>
        <p:spPr>
          <a:xfrm rot="0">
            <a:off x="2471006" y="4369256"/>
            <a:ext cx="11802629" cy="27390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205"/>
              </a:lnSpc>
            </a:pPr>
            <a:r>
              <a:rPr lang="en-US" sz="1575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Sottotitolo</a:t>
            </a:r>
          </a:p>
        </p:txBody>
      </p:sp>
      <p:sp>
        <p:nvSpPr>
          <p:cNvPr name="TextBox 30" id="30"/>
          <p:cNvSpPr txBox="true"/>
          <p:nvPr/>
        </p:nvSpPr>
        <p:spPr>
          <a:xfrm rot="0">
            <a:off x="2393807" y="9439931"/>
            <a:ext cx="4745295" cy="292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4"/>
              </a:lnSpc>
            </a:pPr>
            <a:r>
              <a:rPr lang="en-US" sz="1688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testo</a:t>
            </a:r>
          </a:p>
        </p:txBody>
      </p:sp>
      <p:sp>
        <p:nvSpPr>
          <p:cNvPr name="TextBox 31" id="31"/>
          <p:cNvSpPr txBox="true"/>
          <p:nvPr/>
        </p:nvSpPr>
        <p:spPr>
          <a:xfrm rot="0">
            <a:off x="2393807" y="8478408"/>
            <a:ext cx="2560010" cy="4946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9"/>
              </a:lnSpc>
              <a:spcBef>
                <a:spcPct val="0"/>
              </a:spcBef>
            </a:pPr>
            <a:r>
              <a:rPr lang="en-US" sz="2728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Introduzione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10541442" y="9515729"/>
            <a:ext cx="8044657" cy="292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4"/>
              </a:lnSpc>
            </a:pPr>
            <a:r>
              <a:rPr lang="en-US" sz="1688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testo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0541442" y="8555005"/>
            <a:ext cx="3156949" cy="489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9"/>
              </a:lnSpc>
              <a:spcBef>
                <a:spcPct val="0"/>
              </a:spcBef>
            </a:pPr>
            <a:r>
              <a:rPr lang="en-US" sz="2728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Obiettivo</a:t>
            </a:r>
          </a:p>
        </p:txBody>
      </p:sp>
      <p:sp>
        <p:nvSpPr>
          <p:cNvPr name="TextBox 34" id="34"/>
          <p:cNvSpPr txBox="true"/>
          <p:nvPr/>
        </p:nvSpPr>
        <p:spPr>
          <a:xfrm rot="0">
            <a:off x="10093276" y="10986454"/>
            <a:ext cx="1934541" cy="50561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956"/>
              </a:lnSpc>
              <a:spcBef>
                <a:spcPct val="0"/>
              </a:spcBef>
            </a:pPr>
            <a:r>
              <a:rPr lang="en-US" sz="2825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Metodolgia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2500917" y="21763693"/>
            <a:ext cx="2300005" cy="4895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9"/>
              </a:lnSpc>
              <a:spcBef>
                <a:spcPct val="0"/>
              </a:spcBef>
            </a:pPr>
            <a:r>
              <a:rPr lang="en-US" sz="2728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ConclusionI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2000318" y="6316216"/>
            <a:ext cx="12932239" cy="14641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sz="2499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Autori e affiliazione</a:t>
            </a:r>
          </a:p>
          <a:p>
            <a:pPr algn="l">
              <a:lnSpc>
                <a:spcPts val="2050"/>
              </a:lnSpc>
            </a:pPr>
            <a:r>
              <a:rPr lang="en-US" sz="1464" b="true">
                <a:solidFill>
                  <a:srgbClr val="0E0E0E"/>
                </a:solidFill>
                <a:latin typeface="Open Sauce Bold"/>
                <a:ea typeface="Open Sauce Bold"/>
                <a:cs typeface="Open Sauce Bold"/>
                <a:sym typeface="Open Sauce Bold"/>
              </a:rPr>
              <a:t>testo</a:t>
            </a:r>
          </a:p>
          <a:p>
            <a:pPr algn="l">
              <a:lnSpc>
                <a:spcPts val="2050"/>
              </a:lnSpc>
            </a:pPr>
          </a:p>
          <a:p>
            <a:pPr algn="l">
              <a:lnSpc>
                <a:spcPts val="2050"/>
              </a:lnSpc>
            </a:pPr>
          </a:p>
          <a:p>
            <a:pPr algn="l">
              <a:lnSpc>
                <a:spcPts val="2050"/>
              </a:lnSpc>
            </a:pPr>
          </a:p>
        </p:txBody>
      </p:sp>
      <p:sp>
        <p:nvSpPr>
          <p:cNvPr name="TextBox 37" id="37"/>
          <p:cNvSpPr txBox="true"/>
          <p:nvPr/>
        </p:nvSpPr>
        <p:spPr>
          <a:xfrm rot="0">
            <a:off x="12314104" y="24955398"/>
            <a:ext cx="4687259" cy="349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riferimenti bibliografici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15401511" y="1429245"/>
            <a:ext cx="4536633" cy="4462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788"/>
              </a:lnSpc>
            </a:pPr>
            <a:r>
              <a:rPr lang="en-US" sz="2706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Logo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985067" y="15865915"/>
            <a:ext cx="2460463" cy="483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819"/>
              </a:lnSpc>
              <a:spcBef>
                <a:spcPct val="0"/>
              </a:spcBef>
            </a:pPr>
            <a:r>
              <a:rPr lang="en-US" sz="2728">
                <a:solidFill>
                  <a:srgbClr val="FFFFFF"/>
                </a:solidFill>
                <a:latin typeface="Edo"/>
                <a:ea typeface="Edo"/>
                <a:cs typeface="Edo"/>
                <a:sym typeface="Edo"/>
              </a:rPr>
              <a:t>RISULTATI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2340591" y="16867302"/>
            <a:ext cx="4106100" cy="292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4"/>
              </a:lnSpc>
            </a:pPr>
            <a:r>
              <a:rPr lang="en-US" sz="1688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testo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2340591" y="23021908"/>
            <a:ext cx="4106100" cy="292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364"/>
              </a:lnSpc>
            </a:pPr>
            <a:r>
              <a:rPr lang="en-US" sz="1688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testo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15615115" y="14192437"/>
            <a:ext cx="2823434" cy="6921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Grafici / tabelle / immagini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10541442" y="12173972"/>
            <a:ext cx="773745" cy="2874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409"/>
              </a:lnSpc>
            </a:pPr>
            <a:r>
              <a:rPr lang="en-US" sz="1720">
                <a:solidFill>
                  <a:srgbClr val="0E0E0E"/>
                </a:solidFill>
                <a:latin typeface="Open Sauce"/>
                <a:ea typeface="Open Sauce"/>
                <a:cs typeface="Open Sauce"/>
                <a:sym typeface="Open Sauce"/>
              </a:rPr>
              <a:t>testo</a:t>
            </a:r>
          </a:p>
        </p:txBody>
      </p:sp>
      <p:sp>
        <p:nvSpPr>
          <p:cNvPr name="Freeform 44" id="44"/>
          <p:cNvSpPr/>
          <p:nvPr/>
        </p:nvSpPr>
        <p:spPr>
          <a:xfrm flipH="false" flipV="false" rot="0">
            <a:off x="12866459" y="26479099"/>
            <a:ext cx="3693771" cy="2610207"/>
          </a:xfrm>
          <a:custGeom>
            <a:avLst/>
            <a:gdLst/>
            <a:ahLst/>
            <a:cxnLst/>
            <a:rect r="r" b="b" t="t" l="l"/>
            <a:pathLst>
              <a:path h="2610207" w="3693771">
                <a:moveTo>
                  <a:pt x="0" y="0"/>
                </a:moveTo>
                <a:lnTo>
                  <a:pt x="3693772" y="0"/>
                </a:lnTo>
                <a:lnTo>
                  <a:pt x="3693772" y="2610207"/>
                </a:lnTo>
                <a:lnTo>
                  <a:pt x="0" y="2610207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l="0" t="0" r="0" b="0"/>
            </a:stretch>
          </a:blipFill>
        </p:spPr>
      </p:sp>
      <p:sp>
        <p:nvSpPr>
          <p:cNvPr name="TextBox 45" id="45"/>
          <p:cNvSpPr txBox="true"/>
          <p:nvPr/>
        </p:nvSpPr>
        <p:spPr>
          <a:xfrm rot="0">
            <a:off x="7531070" y="27699661"/>
            <a:ext cx="6653696" cy="177004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043"/>
              </a:lnSpc>
              <a:spcBef>
                <a:spcPct val="0"/>
              </a:spcBef>
            </a:pPr>
            <a:r>
              <a:rPr lang="en-US" sz="360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I°</a:t>
            </a:r>
            <a:r>
              <a:rPr lang="en-US" sz="360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 Convegno annuale Network PREMs e PROMs</a:t>
            </a:r>
          </a:p>
          <a:p>
            <a:pPr algn="ctr">
              <a:lnSpc>
                <a:spcPts val="3993"/>
              </a:lnSpc>
              <a:spcBef>
                <a:spcPct val="0"/>
              </a:spcBef>
            </a:pPr>
            <a:r>
              <a:rPr lang="en-US" sz="2852">
                <a:solidFill>
                  <a:srgbClr val="71A1B9"/>
                </a:solidFill>
                <a:latin typeface="Archivo Black"/>
                <a:ea typeface="Archivo Black"/>
                <a:cs typeface="Archivo Black"/>
                <a:sym typeface="Archivo Black"/>
              </a:rPr>
              <a:t>Pisa, 13 Ottobre 2025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DAGxus_0rOA</dc:identifier>
  <dcterms:modified xsi:type="dcterms:W3CDTF">2011-08-01T06:04:30Z</dcterms:modified>
  <cp:revision>1</cp:revision>
  <dc:title>Poster di ricerca accademica</dc:title>
</cp:coreProperties>
</file>