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84" r:id="rId5"/>
    <p:sldId id="258" r:id="rId6"/>
    <p:sldId id="259" r:id="rId7"/>
    <p:sldId id="261" r:id="rId8"/>
    <p:sldId id="260" r:id="rId9"/>
    <p:sldId id="262" r:id="rId10"/>
    <p:sldId id="267" r:id="rId11"/>
    <p:sldId id="268" r:id="rId12"/>
    <p:sldId id="269" r:id="rId13"/>
    <p:sldId id="263" r:id="rId14"/>
    <p:sldId id="264" r:id="rId15"/>
    <p:sldId id="265" r:id="rId16"/>
    <p:sldId id="266"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1C026-C157-490E-A455-85B7AEBB10AB}" v="28" dt="2024-10-13T07:59:17.72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82" d="100"/>
          <a:sy n="82" d="100"/>
        </p:scale>
        <p:origin x="11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e Strazzari" userId="e65f2bf8ad336055" providerId="LiveId" clId="{B2E1C026-C157-490E-A455-85B7AEBB10AB}"/>
    <pc:docChg chg="undo custSel delSld modSld addSection delSection">
      <pc:chgData name="Davide Strazzari" userId="e65f2bf8ad336055" providerId="LiveId" clId="{B2E1C026-C157-490E-A455-85B7AEBB10AB}" dt="2024-10-20T14:24:16.734" v="1658" actId="20577"/>
      <pc:docMkLst>
        <pc:docMk/>
      </pc:docMkLst>
      <pc:sldChg chg="del">
        <pc:chgData name="Davide Strazzari" userId="e65f2bf8ad336055" providerId="LiveId" clId="{B2E1C026-C157-490E-A455-85B7AEBB10AB}" dt="2024-09-29T15:22:36.695" v="0" actId="2696"/>
        <pc:sldMkLst>
          <pc:docMk/>
          <pc:sldMk cId="2416892646" sldId="256"/>
        </pc:sldMkLst>
      </pc:sldChg>
      <pc:sldChg chg="addSp modSp mod">
        <pc:chgData name="Davide Strazzari" userId="e65f2bf8ad336055" providerId="LiveId" clId="{B2E1C026-C157-490E-A455-85B7AEBB10AB}" dt="2024-09-29T15:26:08.800" v="43" actId="14100"/>
        <pc:sldMkLst>
          <pc:docMk/>
          <pc:sldMk cId="3625335768" sldId="258"/>
        </pc:sldMkLst>
        <pc:picChg chg="add mod">
          <ac:chgData name="Davide Strazzari" userId="e65f2bf8ad336055" providerId="LiveId" clId="{B2E1C026-C157-490E-A455-85B7AEBB10AB}" dt="2024-09-29T15:26:08.800" v="43" actId="14100"/>
          <ac:picMkLst>
            <pc:docMk/>
            <pc:sldMk cId="3625335768" sldId="258"/>
            <ac:picMk id="3" creationId="{CD50D9CF-35B8-B0B7-84CB-851470C1ACA4}"/>
          </ac:picMkLst>
        </pc:picChg>
      </pc:sldChg>
      <pc:sldChg chg="addSp modSp">
        <pc:chgData name="Davide Strazzari" userId="e65f2bf8ad336055" providerId="LiveId" clId="{B2E1C026-C157-490E-A455-85B7AEBB10AB}" dt="2024-09-29T15:26:15.194" v="44"/>
        <pc:sldMkLst>
          <pc:docMk/>
          <pc:sldMk cId="3064792046" sldId="259"/>
        </pc:sldMkLst>
        <pc:picChg chg="add mod">
          <ac:chgData name="Davide Strazzari" userId="e65f2bf8ad336055" providerId="LiveId" clId="{B2E1C026-C157-490E-A455-85B7AEBB10AB}" dt="2024-09-29T15:26:15.194" v="44"/>
          <ac:picMkLst>
            <pc:docMk/>
            <pc:sldMk cId="3064792046" sldId="259"/>
            <ac:picMk id="4" creationId="{B2FC5716-F3DE-875F-7EB0-B0749A548029}"/>
          </ac:picMkLst>
        </pc:picChg>
      </pc:sldChg>
      <pc:sldChg chg="addSp modSp mod">
        <pc:chgData name="Davide Strazzari" userId="e65f2bf8ad336055" providerId="LiveId" clId="{B2E1C026-C157-490E-A455-85B7AEBB10AB}" dt="2024-10-20T13:55:11.465" v="1372" actId="20577"/>
        <pc:sldMkLst>
          <pc:docMk/>
          <pc:sldMk cId="700915958" sldId="260"/>
        </pc:sldMkLst>
        <pc:spChg chg="mod">
          <ac:chgData name="Davide Strazzari" userId="e65f2bf8ad336055" providerId="LiveId" clId="{B2E1C026-C157-490E-A455-85B7AEBB10AB}" dt="2024-10-20T13:55:11.465" v="1372" actId="20577"/>
          <ac:spMkLst>
            <pc:docMk/>
            <pc:sldMk cId="700915958" sldId="260"/>
            <ac:spMk id="3" creationId="{DA1B4114-3FA3-E654-65CB-98C768DDAC55}"/>
          </ac:spMkLst>
        </pc:spChg>
        <pc:picChg chg="add mod">
          <ac:chgData name="Davide Strazzari" userId="e65f2bf8ad336055" providerId="LiveId" clId="{B2E1C026-C157-490E-A455-85B7AEBB10AB}" dt="2024-09-29T15:26:35.411" v="48" actId="1076"/>
          <ac:picMkLst>
            <pc:docMk/>
            <pc:sldMk cId="700915958" sldId="260"/>
            <ac:picMk id="4" creationId="{3D0D2856-D41A-A4A8-CACF-A583A3F7B376}"/>
          </ac:picMkLst>
        </pc:picChg>
      </pc:sldChg>
      <pc:sldChg chg="addSp modSp mod">
        <pc:chgData name="Davide Strazzari" userId="e65f2bf8ad336055" providerId="LiveId" clId="{B2E1C026-C157-490E-A455-85B7AEBB10AB}" dt="2024-10-20T14:24:16.734" v="1658" actId="20577"/>
        <pc:sldMkLst>
          <pc:docMk/>
          <pc:sldMk cId="972081439" sldId="261"/>
        </pc:sldMkLst>
        <pc:spChg chg="mod">
          <ac:chgData name="Davide Strazzari" userId="e65f2bf8ad336055" providerId="LiveId" clId="{B2E1C026-C157-490E-A455-85B7AEBB10AB}" dt="2024-10-20T14:22:58.868" v="1546" actId="20577"/>
          <ac:spMkLst>
            <pc:docMk/>
            <pc:sldMk cId="972081439" sldId="261"/>
            <ac:spMk id="2" creationId="{8347F665-7D7C-D9C1-FEBC-D52768682E6E}"/>
          </ac:spMkLst>
        </pc:spChg>
        <pc:spChg chg="mod">
          <ac:chgData name="Davide Strazzari" userId="e65f2bf8ad336055" providerId="LiveId" clId="{B2E1C026-C157-490E-A455-85B7AEBB10AB}" dt="2024-10-20T14:24:16.734" v="1658" actId="20577"/>
          <ac:spMkLst>
            <pc:docMk/>
            <pc:sldMk cId="972081439" sldId="261"/>
            <ac:spMk id="3" creationId="{8328E4CB-2BC1-6877-0A8E-77C8DB5C7CD8}"/>
          </ac:spMkLst>
        </pc:spChg>
        <pc:picChg chg="add mod">
          <ac:chgData name="Davide Strazzari" userId="e65f2bf8ad336055" providerId="LiveId" clId="{B2E1C026-C157-490E-A455-85B7AEBB10AB}" dt="2024-09-29T15:26:26" v="46" actId="1076"/>
          <ac:picMkLst>
            <pc:docMk/>
            <pc:sldMk cId="972081439" sldId="261"/>
            <ac:picMk id="4" creationId="{301A55C4-EF61-6010-29C7-61C90F074D26}"/>
          </ac:picMkLst>
        </pc:picChg>
      </pc:sldChg>
      <pc:sldChg chg="modSp mod">
        <pc:chgData name="Davide Strazzari" userId="e65f2bf8ad336055" providerId="LiveId" clId="{B2E1C026-C157-490E-A455-85B7AEBB10AB}" dt="2024-10-13T07:45:01.520" v="250" actId="5793"/>
        <pc:sldMkLst>
          <pc:docMk/>
          <pc:sldMk cId="847914554" sldId="262"/>
        </pc:sldMkLst>
        <pc:spChg chg="mod">
          <ac:chgData name="Davide Strazzari" userId="e65f2bf8ad336055" providerId="LiveId" clId="{B2E1C026-C157-490E-A455-85B7AEBB10AB}" dt="2024-10-13T07:45:01.520" v="250" actId="5793"/>
          <ac:spMkLst>
            <pc:docMk/>
            <pc:sldMk cId="847914554" sldId="262"/>
            <ac:spMk id="3" creationId="{D743684F-75FF-F6BC-0434-45A7467AD5FD}"/>
          </ac:spMkLst>
        </pc:spChg>
      </pc:sldChg>
      <pc:sldChg chg="addSp modSp mod">
        <pc:chgData name="Davide Strazzari" userId="e65f2bf8ad336055" providerId="LiveId" clId="{B2E1C026-C157-490E-A455-85B7AEBB10AB}" dt="2024-09-29T15:27:39.432" v="58" actId="1076"/>
        <pc:sldMkLst>
          <pc:docMk/>
          <pc:sldMk cId="1475431855" sldId="263"/>
        </pc:sldMkLst>
        <pc:picChg chg="add mod">
          <ac:chgData name="Davide Strazzari" userId="e65f2bf8ad336055" providerId="LiveId" clId="{B2E1C026-C157-490E-A455-85B7AEBB10AB}" dt="2024-09-29T15:27:39.432" v="58" actId="1076"/>
          <ac:picMkLst>
            <pc:docMk/>
            <pc:sldMk cId="1475431855" sldId="263"/>
            <ac:picMk id="4" creationId="{0A4A391F-C9C2-AE9F-032B-F19CC4742B8D}"/>
          </ac:picMkLst>
        </pc:picChg>
      </pc:sldChg>
      <pc:sldChg chg="addSp modSp mod">
        <pc:chgData name="Davide Strazzari" userId="e65f2bf8ad336055" providerId="LiveId" clId="{B2E1C026-C157-490E-A455-85B7AEBB10AB}" dt="2024-09-29T15:27:55.290" v="60" actId="1076"/>
        <pc:sldMkLst>
          <pc:docMk/>
          <pc:sldMk cId="3848135803" sldId="264"/>
        </pc:sldMkLst>
        <pc:picChg chg="add mod">
          <ac:chgData name="Davide Strazzari" userId="e65f2bf8ad336055" providerId="LiveId" clId="{B2E1C026-C157-490E-A455-85B7AEBB10AB}" dt="2024-09-29T15:27:55.290" v="60" actId="1076"/>
          <ac:picMkLst>
            <pc:docMk/>
            <pc:sldMk cId="3848135803" sldId="264"/>
            <ac:picMk id="4" creationId="{C0997547-5A8F-E0F8-2279-ED152CC81BBE}"/>
          </ac:picMkLst>
        </pc:picChg>
      </pc:sldChg>
      <pc:sldChg chg="addSp modSp mod">
        <pc:chgData name="Davide Strazzari" userId="e65f2bf8ad336055" providerId="LiveId" clId="{B2E1C026-C157-490E-A455-85B7AEBB10AB}" dt="2024-09-29T15:28:04.951" v="62" actId="1076"/>
        <pc:sldMkLst>
          <pc:docMk/>
          <pc:sldMk cId="945617434" sldId="265"/>
        </pc:sldMkLst>
        <pc:picChg chg="add mod">
          <ac:chgData name="Davide Strazzari" userId="e65f2bf8ad336055" providerId="LiveId" clId="{B2E1C026-C157-490E-A455-85B7AEBB10AB}" dt="2024-09-29T15:28:04.951" v="62" actId="1076"/>
          <ac:picMkLst>
            <pc:docMk/>
            <pc:sldMk cId="945617434" sldId="265"/>
            <ac:picMk id="4" creationId="{95270573-5103-2691-CB0D-9539DF2469E4}"/>
          </ac:picMkLst>
        </pc:picChg>
      </pc:sldChg>
      <pc:sldChg chg="addSp modSp mod">
        <pc:chgData name="Davide Strazzari" userId="e65f2bf8ad336055" providerId="LiveId" clId="{B2E1C026-C157-490E-A455-85B7AEBB10AB}" dt="2024-09-29T15:28:19.037" v="65" actId="1076"/>
        <pc:sldMkLst>
          <pc:docMk/>
          <pc:sldMk cId="569059843" sldId="266"/>
        </pc:sldMkLst>
        <pc:picChg chg="add mod">
          <ac:chgData name="Davide Strazzari" userId="e65f2bf8ad336055" providerId="LiveId" clId="{B2E1C026-C157-490E-A455-85B7AEBB10AB}" dt="2024-09-29T15:28:19.037" v="65" actId="1076"/>
          <ac:picMkLst>
            <pc:docMk/>
            <pc:sldMk cId="569059843" sldId="266"/>
            <ac:picMk id="4" creationId="{10A921F7-5609-B777-D566-EACB289A09A7}"/>
          </ac:picMkLst>
        </pc:picChg>
      </pc:sldChg>
      <pc:sldChg chg="addSp modSp mod">
        <pc:chgData name="Davide Strazzari" userId="e65f2bf8ad336055" providerId="LiveId" clId="{B2E1C026-C157-490E-A455-85B7AEBB10AB}" dt="2024-10-13T07:51:05.205" v="588" actId="123"/>
        <pc:sldMkLst>
          <pc:docMk/>
          <pc:sldMk cId="2114005258" sldId="267"/>
        </pc:sldMkLst>
        <pc:spChg chg="mod">
          <ac:chgData name="Davide Strazzari" userId="e65f2bf8ad336055" providerId="LiveId" clId="{B2E1C026-C157-490E-A455-85B7AEBB10AB}" dt="2024-10-13T07:51:05.205" v="588" actId="123"/>
          <ac:spMkLst>
            <pc:docMk/>
            <pc:sldMk cId="2114005258" sldId="267"/>
            <ac:spMk id="3" creationId="{1E63AF7D-CE3D-1BDC-075E-802779B9D7D7}"/>
          </ac:spMkLst>
        </pc:spChg>
        <pc:picChg chg="add mod">
          <ac:chgData name="Davide Strazzari" userId="e65f2bf8ad336055" providerId="LiveId" clId="{B2E1C026-C157-490E-A455-85B7AEBB10AB}" dt="2024-09-29T15:26:49.370" v="50" actId="1076"/>
          <ac:picMkLst>
            <pc:docMk/>
            <pc:sldMk cId="2114005258" sldId="267"/>
            <ac:picMk id="4" creationId="{E9B6D01F-7C8F-B6CF-300F-26212A0215E0}"/>
          </ac:picMkLst>
        </pc:picChg>
      </pc:sldChg>
      <pc:sldChg chg="addSp modSp mod">
        <pc:chgData name="Davide Strazzari" userId="e65f2bf8ad336055" providerId="LiveId" clId="{B2E1C026-C157-490E-A455-85B7AEBB10AB}" dt="2024-10-13T07:46:02.645" v="346" actId="20577"/>
        <pc:sldMkLst>
          <pc:docMk/>
          <pc:sldMk cId="1797879794" sldId="268"/>
        </pc:sldMkLst>
        <pc:spChg chg="mod">
          <ac:chgData name="Davide Strazzari" userId="e65f2bf8ad336055" providerId="LiveId" clId="{B2E1C026-C157-490E-A455-85B7AEBB10AB}" dt="2024-10-13T07:46:02.645" v="346" actId="20577"/>
          <ac:spMkLst>
            <pc:docMk/>
            <pc:sldMk cId="1797879794" sldId="268"/>
            <ac:spMk id="3" creationId="{EB433CB9-F406-FBA0-984B-0C6B17810E72}"/>
          </ac:spMkLst>
        </pc:spChg>
        <pc:picChg chg="add mod">
          <ac:chgData name="Davide Strazzari" userId="e65f2bf8ad336055" providerId="LiveId" clId="{B2E1C026-C157-490E-A455-85B7AEBB10AB}" dt="2024-09-29T15:27:01.242" v="52" actId="1076"/>
          <ac:picMkLst>
            <pc:docMk/>
            <pc:sldMk cId="1797879794" sldId="268"/>
            <ac:picMk id="4" creationId="{C1280D0F-EF5B-1727-306F-4600D8ABB68B}"/>
          </ac:picMkLst>
        </pc:picChg>
      </pc:sldChg>
      <pc:sldChg chg="addSp modSp mod">
        <pc:chgData name="Davide Strazzari" userId="e65f2bf8ad336055" providerId="LiveId" clId="{B2E1C026-C157-490E-A455-85B7AEBB10AB}" dt="2024-10-13T07:46:44.047" v="355" actId="6549"/>
        <pc:sldMkLst>
          <pc:docMk/>
          <pc:sldMk cId="282142547" sldId="269"/>
        </pc:sldMkLst>
        <pc:spChg chg="mod">
          <ac:chgData name="Davide Strazzari" userId="e65f2bf8ad336055" providerId="LiveId" clId="{B2E1C026-C157-490E-A455-85B7AEBB10AB}" dt="2024-10-13T07:46:44.047" v="355" actId="6549"/>
          <ac:spMkLst>
            <pc:docMk/>
            <pc:sldMk cId="282142547" sldId="269"/>
            <ac:spMk id="3" creationId="{1BDB2253-48C8-4BE2-5AF2-05F48121BD88}"/>
          </ac:spMkLst>
        </pc:spChg>
        <pc:picChg chg="add mod">
          <ac:chgData name="Davide Strazzari" userId="e65f2bf8ad336055" providerId="LiveId" clId="{B2E1C026-C157-490E-A455-85B7AEBB10AB}" dt="2024-09-29T15:27:18.043" v="55" actId="1076"/>
          <ac:picMkLst>
            <pc:docMk/>
            <pc:sldMk cId="282142547" sldId="269"/>
            <ac:picMk id="4" creationId="{C3A83367-83EE-450E-F9B6-94FCAEEC3B0A}"/>
          </ac:picMkLst>
        </pc:picChg>
      </pc:sldChg>
      <pc:sldChg chg="addSp modSp mod">
        <pc:chgData name="Davide Strazzari" userId="e65f2bf8ad336055" providerId="LiveId" clId="{B2E1C026-C157-490E-A455-85B7AEBB10AB}" dt="2024-09-29T15:28:29.324" v="67" actId="1076"/>
        <pc:sldMkLst>
          <pc:docMk/>
          <pc:sldMk cId="3949469565" sldId="270"/>
        </pc:sldMkLst>
        <pc:picChg chg="add mod">
          <ac:chgData name="Davide Strazzari" userId="e65f2bf8ad336055" providerId="LiveId" clId="{B2E1C026-C157-490E-A455-85B7AEBB10AB}" dt="2024-09-29T15:28:29.324" v="67" actId="1076"/>
          <ac:picMkLst>
            <pc:docMk/>
            <pc:sldMk cId="3949469565" sldId="270"/>
            <ac:picMk id="4" creationId="{2D5EDB9F-879F-37B5-F6C1-880DC14A7D26}"/>
          </ac:picMkLst>
        </pc:picChg>
      </pc:sldChg>
      <pc:sldChg chg="addSp modSp mod">
        <pc:chgData name="Davide Strazzari" userId="e65f2bf8ad336055" providerId="LiveId" clId="{B2E1C026-C157-490E-A455-85B7AEBB10AB}" dt="2024-09-29T15:28:56.418" v="72" actId="1076"/>
        <pc:sldMkLst>
          <pc:docMk/>
          <pc:sldMk cId="2335562026" sldId="271"/>
        </pc:sldMkLst>
        <pc:picChg chg="add mod">
          <ac:chgData name="Davide Strazzari" userId="e65f2bf8ad336055" providerId="LiveId" clId="{B2E1C026-C157-490E-A455-85B7AEBB10AB}" dt="2024-09-29T15:28:56.418" v="72" actId="1076"/>
          <ac:picMkLst>
            <pc:docMk/>
            <pc:sldMk cId="2335562026" sldId="271"/>
            <ac:picMk id="4" creationId="{3AF8C143-548C-8E0D-8FAE-8D409D569565}"/>
          </ac:picMkLst>
        </pc:picChg>
      </pc:sldChg>
      <pc:sldChg chg="addSp modSp mod">
        <pc:chgData name="Davide Strazzari" userId="e65f2bf8ad336055" providerId="LiveId" clId="{B2E1C026-C157-490E-A455-85B7AEBB10AB}" dt="2024-09-29T15:28:49.493" v="71" actId="1076"/>
        <pc:sldMkLst>
          <pc:docMk/>
          <pc:sldMk cId="2355958330" sldId="272"/>
        </pc:sldMkLst>
        <pc:picChg chg="add mod">
          <ac:chgData name="Davide Strazzari" userId="e65f2bf8ad336055" providerId="LiveId" clId="{B2E1C026-C157-490E-A455-85B7AEBB10AB}" dt="2024-09-29T15:28:49.493" v="71" actId="1076"/>
          <ac:picMkLst>
            <pc:docMk/>
            <pc:sldMk cId="2355958330" sldId="272"/>
            <ac:picMk id="4" creationId="{75AE49CD-D474-3D43-3194-99E27A16BC8F}"/>
          </ac:picMkLst>
        </pc:picChg>
      </pc:sldChg>
      <pc:sldChg chg="addSp modSp mod">
        <pc:chgData name="Davide Strazzari" userId="e65f2bf8ad336055" providerId="LiveId" clId="{B2E1C026-C157-490E-A455-85B7AEBB10AB}" dt="2024-09-29T15:29:07.642" v="74" actId="1076"/>
        <pc:sldMkLst>
          <pc:docMk/>
          <pc:sldMk cId="828895536" sldId="273"/>
        </pc:sldMkLst>
        <pc:picChg chg="add mod">
          <ac:chgData name="Davide Strazzari" userId="e65f2bf8ad336055" providerId="LiveId" clId="{B2E1C026-C157-490E-A455-85B7AEBB10AB}" dt="2024-09-29T15:29:07.642" v="74" actId="1076"/>
          <ac:picMkLst>
            <pc:docMk/>
            <pc:sldMk cId="828895536" sldId="273"/>
            <ac:picMk id="4" creationId="{C395400E-888B-D06A-945F-C3A9278495DD}"/>
          </ac:picMkLst>
        </pc:picChg>
      </pc:sldChg>
      <pc:sldChg chg="addSp modSp mod">
        <pc:chgData name="Davide Strazzari" userId="e65f2bf8ad336055" providerId="LiveId" clId="{B2E1C026-C157-490E-A455-85B7AEBB10AB}" dt="2024-09-29T15:29:20.308" v="76" actId="1076"/>
        <pc:sldMkLst>
          <pc:docMk/>
          <pc:sldMk cId="374972794" sldId="274"/>
        </pc:sldMkLst>
        <pc:picChg chg="add mod">
          <ac:chgData name="Davide Strazzari" userId="e65f2bf8ad336055" providerId="LiveId" clId="{B2E1C026-C157-490E-A455-85B7AEBB10AB}" dt="2024-09-29T15:29:20.308" v="76" actId="1076"/>
          <ac:picMkLst>
            <pc:docMk/>
            <pc:sldMk cId="374972794" sldId="274"/>
            <ac:picMk id="4" creationId="{79295499-CD0A-A731-C6C0-7B62BC5ED933}"/>
          </ac:picMkLst>
        </pc:picChg>
      </pc:sldChg>
      <pc:sldChg chg="addSp modSp mod">
        <pc:chgData name="Davide Strazzari" userId="e65f2bf8ad336055" providerId="LiveId" clId="{B2E1C026-C157-490E-A455-85B7AEBB10AB}" dt="2024-09-29T15:29:28.710" v="78" actId="1076"/>
        <pc:sldMkLst>
          <pc:docMk/>
          <pc:sldMk cId="1237753486" sldId="275"/>
        </pc:sldMkLst>
        <pc:picChg chg="add mod">
          <ac:chgData name="Davide Strazzari" userId="e65f2bf8ad336055" providerId="LiveId" clId="{B2E1C026-C157-490E-A455-85B7AEBB10AB}" dt="2024-09-29T15:29:28.710" v="78" actId="1076"/>
          <ac:picMkLst>
            <pc:docMk/>
            <pc:sldMk cId="1237753486" sldId="275"/>
            <ac:picMk id="3" creationId="{1388991B-23C8-DBE6-A490-C02F274CF053}"/>
          </ac:picMkLst>
        </pc:picChg>
      </pc:sldChg>
      <pc:sldChg chg="addSp modSp mod">
        <pc:chgData name="Davide Strazzari" userId="e65f2bf8ad336055" providerId="LiveId" clId="{B2E1C026-C157-490E-A455-85B7AEBB10AB}" dt="2024-10-13T07:49:49.599" v="583" actId="20577"/>
        <pc:sldMkLst>
          <pc:docMk/>
          <pc:sldMk cId="3970303585" sldId="276"/>
        </pc:sldMkLst>
        <pc:spChg chg="mod">
          <ac:chgData name="Davide Strazzari" userId="e65f2bf8ad336055" providerId="LiveId" clId="{B2E1C026-C157-490E-A455-85B7AEBB10AB}" dt="2024-10-13T07:49:49.599" v="583" actId="20577"/>
          <ac:spMkLst>
            <pc:docMk/>
            <pc:sldMk cId="3970303585" sldId="276"/>
            <ac:spMk id="3" creationId="{A9E2FCC0-BD6D-6634-2C99-37BCC70A15F9}"/>
          </ac:spMkLst>
        </pc:spChg>
        <pc:picChg chg="add mod">
          <ac:chgData name="Davide Strazzari" userId="e65f2bf8ad336055" providerId="LiveId" clId="{B2E1C026-C157-490E-A455-85B7AEBB10AB}" dt="2024-09-29T15:29:40.123" v="80" actId="1076"/>
          <ac:picMkLst>
            <pc:docMk/>
            <pc:sldMk cId="3970303585" sldId="276"/>
            <ac:picMk id="4" creationId="{1A16DDBA-8E41-747D-F044-C928B0E00B29}"/>
          </ac:picMkLst>
        </pc:picChg>
      </pc:sldChg>
      <pc:sldChg chg="addSp modSp mod">
        <pc:chgData name="Davide Strazzari" userId="e65f2bf8ad336055" providerId="LiveId" clId="{B2E1C026-C157-490E-A455-85B7AEBB10AB}" dt="2024-09-29T15:29:49.456" v="82" actId="1076"/>
        <pc:sldMkLst>
          <pc:docMk/>
          <pc:sldMk cId="493781212" sldId="277"/>
        </pc:sldMkLst>
        <pc:picChg chg="add mod">
          <ac:chgData name="Davide Strazzari" userId="e65f2bf8ad336055" providerId="LiveId" clId="{B2E1C026-C157-490E-A455-85B7AEBB10AB}" dt="2024-09-29T15:29:49.456" v="82" actId="1076"/>
          <ac:picMkLst>
            <pc:docMk/>
            <pc:sldMk cId="493781212" sldId="277"/>
            <ac:picMk id="4" creationId="{9CA38104-4DDF-D8B8-CAE4-BE80655D796F}"/>
          </ac:picMkLst>
        </pc:picChg>
      </pc:sldChg>
      <pc:sldChg chg="addSp modSp mod">
        <pc:chgData name="Davide Strazzari" userId="e65f2bf8ad336055" providerId="LiveId" clId="{B2E1C026-C157-490E-A455-85B7AEBB10AB}" dt="2024-09-29T15:30:06.465" v="84" actId="1076"/>
        <pc:sldMkLst>
          <pc:docMk/>
          <pc:sldMk cId="3944801090" sldId="278"/>
        </pc:sldMkLst>
        <pc:picChg chg="add mod">
          <ac:chgData name="Davide Strazzari" userId="e65f2bf8ad336055" providerId="LiveId" clId="{B2E1C026-C157-490E-A455-85B7AEBB10AB}" dt="2024-09-29T15:30:06.465" v="84" actId="1076"/>
          <ac:picMkLst>
            <pc:docMk/>
            <pc:sldMk cId="3944801090" sldId="278"/>
            <ac:picMk id="4" creationId="{B754290A-7C8C-1E25-1043-7708AA7D7744}"/>
          </ac:picMkLst>
        </pc:picChg>
      </pc:sldChg>
      <pc:sldChg chg="addSp modSp mod">
        <pc:chgData name="Davide Strazzari" userId="e65f2bf8ad336055" providerId="LiveId" clId="{B2E1C026-C157-490E-A455-85B7AEBB10AB}" dt="2024-09-29T15:30:17.237" v="86" actId="1076"/>
        <pc:sldMkLst>
          <pc:docMk/>
          <pc:sldMk cId="223957138" sldId="279"/>
        </pc:sldMkLst>
        <pc:picChg chg="add mod">
          <ac:chgData name="Davide Strazzari" userId="e65f2bf8ad336055" providerId="LiveId" clId="{B2E1C026-C157-490E-A455-85B7AEBB10AB}" dt="2024-09-29T15:30:17.237" v="86" actId="1076"/>
          <ac:picMkLst>
            <pc:docMk/>
            <pc:sldMk cId="223957138" sldId="279"/>
            <ac:picMk id="5" creationId="{36D2F22C-5297-2AFA-FB29-AEF3E604667C}"/>
          </ac:picMkLst>
        </pc:picChg>
      </pc:sldChg>
      <pc:sldChg chg="addSp modSp mod">
        <pc:chgData name="Davide Strazzari" userId="e65f2bf8ad336055" providerId="LiveId" clId="{B2E1C026-C157-490E-A455-85B7AEBB10AB}" dt="2024-09-29T15:30:38.743" v="90" actId="1076"/>
        <pc:sldMkLst>
          <pc:docMk/>
          <pc:sldMk cId="1541161590" sldId="280"/>
        </pc:sldMkLst>
        <pc:picChg chg="add mod">
          <ac:chgData name="Davide Strazzari" userId="e65f2bf8ad336055" providerId="LiveId" clId="{B2E1C026-C157-490E-A455-85B7AEBB10AB}" dt="2024-09-29T15:30:38.743" v="90" actId="1076"/>
          <ac:picMkLst>
            <pc:docMk/>
            <pc:sldMk cId="1541161590" sldId="280"/>
            <ac:picMk id="4" creationId="{26569560-9893-41B4-4DAD-90ECCE49E4AA}"/>
          </ac:picMkLst>
        </pc:picChg>
      </pc:sldChg>
      <pc:sldChg chg="addSp modSp mod">
        <pc:chgData name="Davide Strazzari" userId="e65f2bf8ad336055" providerId="LiveId" clId="{B2E1C026-C157-490E-A455-85B7AEBB10AB}" dt="2024-09-29T15:30:30.709" v="88" actId="1076"/>
        <pc:sldMkLst>
          <pc:docMk/>
          <pc:sldMk cId="3456728795" sldId="281"/>
        </pc:sldMkLst>
        <pc:picChg chg="add mod">
          <ac:chgData name="Davide Strazzari" userId="e65f2bf8ad336055" providerId="LiveId" clId="{B2E1C026-C157-490E-A455-85B7AEBB10AB}" dt="2024-09-29T15:30:30.709" v="88" actId="1076"/>
          <ac:picMkLst>
            <pc:docMk/>
            <pc:sldMk cId="3456728795" sldId="281"/>
            <ac:picMk id="4" creationId="{FD13DEDE-71D5-0C5F-9BB0-E27A5B7EDD6F}"/>
          </ac:picMkLst>
        </pc:picChg>
      </pc:sldChg>
      <pc:sldChg chg="addSp modSp mod">
        <pc:chgData name="Davide Strazzari" userId="e65f2bf8ad336055" providerId="LiveId" clId="{B2E1C026-C157-490E-A455-85B7AEBB10AB}" dt="2024-09-29T15:30:48.248" v="92" actId="1076"/>
        <pc:sldMkLst>
          <pc:docMk/>
          <pc:sldMk cId="2724231509" sldId="282"/>
        </pc:sldMkLst>
        <pc:picChg chg="add mod">
          <ac:chgData name="Davide Strazzari" userId="e65f2bf8ad336055" providerId="LiveId" clId="{B2E1C026-C157-490E-A455-85B7AEBB10AB}" dt="2024-09-29T15:30:48.248" v="92" actId="1076"/>
          <ac:picMkLst>
            <pc:docMk/>
            <pc:sldMk cId="2724231509" sldId="282"/>
            <ac:picMk id="4" creationId="{FFB6B3B7-61DF-D9D0-1260-918863BA7795}"/>
          </ac:picMkLst>
        </pc:picChg>
      </pc:sldChg>
      <pc:sldChg chg="addSp modSp mod">
        <pc:chgData name="Davide Strazzari" userId="e65f2bf8ad336055" providerId="LiveId" clId="{B2E1C026-C157-490E-A455-85B7AEBB10AB}" dt="2024-10-13T07:59:43.871" v="962" actId="20577"/>
        <pc:sldMkLst>
          <pc:docMk/>
          <pc:sldMk cId="2099867205" sldId="283"/>
        </pc:sldMkLst>
        <pc:spChg chg="mod">
          <ac:chgData name="Davide Strazzari" userId="e65f2bf8ad336055" providerId="LiveId" clId="{B2E1C026-C157-490E-A455-85B7AEBB10AB}" dt="2024-10-13T07:59:43.871" v="962" actId="20577"/>
          <ac:spMkLst>
            <pc:docMk/>
            <pc:sldMk cId="2099867205" sldId="283"/>
            <ac:spMk id="3" creationId="{C5C8DE92-2700-726D-2CAE-9BEC34F80FAC}"/>
          </ac:spMkLst>
        </pc:spChg>
        <pc:picChg chg="add mod">
          <ac:chgData name="Davide Strazzari" userId="e65f2bf8ad336055" providerId="LiveId" clId="{B2E1C026-C157-490E-A455-85B7AEBB10AB}" dt="2024-09-29T15:30:58.877" v="94" actId="1076"/>
          <ac:picMkLst>
            <pc:docMk/>
            <pc:sldMk cId="2099867205" sldId="283"/>
            <ac:picMk id="4" creationId="{9D7746CB-63B3-7565-40AF-E35E4EDD2FBF}"/>
          </ac:picMkLst>
        </pc:picChg>
      </pc:sldChg>
      <pc:sldChg chg="modSp mod">
        <pc:chgData name="Davide Strazzari" userId="e65f2bf8ad336055" providerId="LiveId" clId="{B2E1C026-C157-490E-A455-85B7AEBB10AB}" dt="2024-10-20T14:03:13.736" v="1521" actId="20577"/>
        <pc:sldMkLst>
          <pc:docMk/>
          <pc:sldMk cId="1474771027" sldId="284"/>
        </pc:sldMkLst>
        <pc:spChg chg="mod">
          <ac:chgData name="Davide Strazzari" userId="e65f2bf8ad336055" providerId="LiveId" clId="{B2E1C026-C157-490E-A455-85B7AEBB10AB}" dt="2024-09-29T15:23:55.873" v="12" actId="20577"/>
          <ac:spMkLst>
            <pc:docMk/>
            <pc:sldMk cId="1474771027" sldId="284"/>
            <ac:spMk id="3" creationId="{350F7673-4CDE-4739-943F-69412A824714}"/>
          </ac:spMkLst>
        </pc:spChg>
        <pc:spChg chg="mod">
          <ac:chgData name="Davide Strazzari" userId="e65f2bf8ad336055" providerId="LiveId" clId="{B2E1C026-C157-490E-A455-85B7AEBB10AB}" dt="2024-10-20T14:03:13.736" v="1521" actId="20577"/>
          <ac:spMkLst>
            <pc:docMk/>
            <pc:sldMk cId="1474771027" sldId="284"/>
            <ac:spMk id="5" creationId="{F18DD676-B753-4CB8-A8F7-2BEFC134999E}"/>
          </ac:spMkLst>
        </pc:spChg>
        <pc:picChg chg="mod">
          <ac:chgData name="Davide Strazzari" userId="e65f2bf8ad336055" providerId="LiveId" clId="{B2E1C026-C157-490E-A455-85B7AEBB10AB}" dt="2024-10-20T13:43:11.704" v="988" actId="1076"/>
          <ac:picMkLst>
            <pc:docMk/>
            <pc:sldMk cId="1474771027" sldId="284"/>
            <ac:picMk id="10" creationId="{FAF705AF-8407-EE72-9C6A-FAD54D8D5D9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A19FA-41AE-4F2A-8228-3399FEB02D4B}" type="datetimeFigureOut">
              <a:rPr lang="it-IT" smtClean="0"/>
              <a:t>20/10/2024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1F2187-BD6B-4CD4-8DF4-F350925E52C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103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6EDCB0A2-728A-49A8-AB77-143BA4F3D5D7}"/>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B0E018EA-3E2C-4221-8F2D-FEADDDF2C9FC}"/>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335E7CDD-E29C-417A-9EB6-CD2357295E23}"/>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646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20/10/2024</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
        <p:nvSpPr>
          <p:cNvPr id="7" name="Picture Placeholder 11">
            <a:extLst>
              <a:ext uri="{FF2B5EF4-FFF2-40B4-BE49-F238E27FC236}">
                <a16:creationId xmlns:a16="http://schemas.microsoft.com/office/drawing/2014/main" id="{FC9E42A7-6B34-1F97-76DA-EBB8E18730D0}"/>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8259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7" name="Picture Placeholder 11">
            <a:extLst>
              <a:ext uri="{FF2B5EF4-FFF2-40B4-BE49-F238E27FC236}">
                <a16:creationId xmlns:a16="http://schemas.microsoft.com/office/drawing/2014/main" id="{FBEC598D-3278-1A0C-1A08-CE187DED5E0F}"/>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A34C89DB-F94E-416B-B427-5896895C74C7}"/>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Picture Placeholder 11">
            <a:extLst>
              <a:ext uri="{FF2B5EF4-FFF2-40B4-BE49-F238E27FC236}">
                <a16:creationId xmlns:a16="http://schemas.microsoft.com/office/drawing/2014/main" id="{98F001A2-F3A9-48F9-9076-4BED0F384D6A}"/>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Picture Placeholder 11">
            <a:extLst>
              <a:ext uri="{FF2B5EF4-FFF2-40B4-BE49-F238E27FC236}">
                <a16:creationId xmlns:a16="http://schemas.microsoft.com/office/drawing/2014/main" id="{69B21D3C-ED42-40F8-9DE1-D9D7ADC643C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6" name="Picture Placeholder 11">
            <a:extLst>
              <a:ext uri="{FF2B5EF4-FFF2-40B4-BE49-F238E27FC236}">
                <a16:creationId xmlns:a16="http://schemas.microsoft.com/office/drawing/2014/main" id="{D2282136-A6F6-4DE9-B674-70AB2DBAADA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9" name="Picture Placeholder 11">
            <a:extLst>
              <a:ext uri="{FF2B5EF4-FFF2-40B4-BE49-F238E27FC236}">
                <a16:creationId xmlns:a16="http://schemas.microsoft.com/office/drawing/2014/main" id="{F76D1A69-D327-43C4-90DC-9A69E27F3DAE}"/>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20/10/2024</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10" name="Picture Placeholder 11">
            <a:extLst>
              <a:ext uri="{FF2B5EF4-FFF2-40B4-BE49-F238E27FC236}">
                <a16:creationId xmlns:a16="http://schemas.microsoft.com/office/drawing/2014/main" id="{DC7008B9-D8E1-48AB-8B5F-71A812399F4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ur-lex.europa.eu/legal-content/IT/TXT/PDF/?uri=CELEX:62015CJ0157"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ur-lex.europa.eu/legal-content/IT/TXT/PDF/?uri=CELEX:62018CJ0804"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wi.hu-berlin.de/de/lf/ls/bae/w/files/l_adr/dahlab_echr_2001_4239398.pdf" TargetMode="External"/><Relationship Id="rId2" Type="http://schemas.openxmlformats.org/officeDocument/2006/relationships/hyperlink" Target="https://d.docs.live.net/e65f2bf8ad336055/Desktop/handbook%20religione/%20https:/www.rewi.hu-berlin.de/de/lf/ls/bae/w/files/l_adr/dahlab_echr_2001_4239398.pdf"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entenze-cassazione.com/wp-content/uploads/2021/09/sentenza-24414-2021.pdf"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www.rewi.hu-berlin.de/de/lf/ls/bae/w/files/l_adr/dahlab_echr_2001_4239398.pdf" TargetMode="External"/><Relationship Id="rId13" Type="http://schemas.openxmlformats.org/officeDocument/2006/relationships/hyperlink" Target="https://archiviodpc.dirittopenaleuomo.org/d/5420-sikh-condannato-per-porto-del-kirpan-una-discutibile-sentenza-della-cassazione-su-immigrazione-e-va" TargetMode="External"/><Relationship Id="rId3" Type="http://schemas.openxmlformats.org/officeDocument/2006/relationships/hyperlink" Target="https://eur-lex.europa.eu/legal-content/IT/TXT/PDF/?uri=CELEX:62015CJ0157" TargetMode="External"/><Relationship Id="rId7" Type="http://schemas.openxmlformats.org/officeDocument/2006/relationships/hyperlink" Target="https://d.docs.live.net/e65f2bf8ad336055/Desktop/handbook%20religione/%20https:/www.rewi.hu-berlin.de/de/lf/ls/bae/w/files/l_adr/dahlab_echr_2001_4239398.pdf" TargetMode="External"/><Relationship Id="rId12" Type="http://schemas.openxmlformats.org/officeDocument/2006/relationships/hyperlink" Target="https://archiviodpc.dirittopenaleuomo.org/upload/Cass_24084_2017.pdf" TargetMode="External"/><Relationship Id="rId2" Type="http://schemas.openxmlformats.org/officeDocument/2006/relationships/hyperlink" Target="https://curia.europa.eu/juris/document/document.jsf;jsessionid=1C348942115151813FC753FD8C91E5F3?text=&amp;docid=188853&amp;pageIndex=0&amp;doclang=IT&amp;mode=req&amp;dir=&amp;occ=first&amp;part=1&amp;cid=3177556" TargetMode="External"/><Relationship Id="rId1" Type="http://schemas.openxmlformats.org/officeDocument/2006/relationships/slideLayout" Target="../slideLayouts/slideLayout12.xml"/><Relationship Id="rId6" Type="http://schemas.openxmlformats.org/officeDocument/2006/relationships/hyperlink" Target="https://hudoc.echr.coe.int/eng#{%22itemid%22:[%22001-115881%22]}" TargetMode="External"/><Relationship Id="rId11" Type="http://schemas.openxmlformats.org/officeDocument/2006/relationships/hyperlink" Target="https://www.sentenze-cassazione.com/wp-content/uploads/2021/09/sentenza-24414-2021.pdf" TargetMode="External"/><Relationship Id="rId5" Type="http://schemas.openxmlformats.org/officeDocument/2006/relationships/hyperlink" Target="https://curia.europa.eu/juris/document/document.jsf?text=&amp;docid=280183&amp;pageIndex=0&amp;doclang=IT&amp;mode=lst&amp;dir=&amp;occ=first&amp;part=1&amp;cid=2707812" TargetMode="External"/><Relationship Id="rId15" Type="http://schemas.openxmlformats.org/officeDocument/2006/relationships/image" Target="../media/image5.png"/><Relationship Id="rId10" Type="http://schemas.openxmlformats.org/officeDocument/2006/relationships/hyperlink" Target="https://www.costituzionalismo.it/consiglio-di-stato-esposizione-del-crocifisso-laicita-dello-stato/" TargetMode="External"/><Relationship Id="rId4" Type="http://schemas.openxmlformats.org/officeDocument/2006/relationships/hyperlink" Target="https://eur-lex.europa.eu/legal-content/IT/TXT/PDF/?uri=CELEX:62018CJ0804" TargetMode="External"/><Relationship Id="rId9" Type="http://schemas.openxmlformats.org/officeDocument/2006/relationships/hyperlink" Target="https://www.unionedirittiumani.it/wp-content/uploads/2014/11/LAUTSI-C.ITALIA-PDF-ITA1.pdf" TargetMode="External"/><Relationship Id="rId14" Type="http://schemas.openxmlformats.org/officeDocument/2006/relationships/hyperlink" Target="https://decisions.scc-csc.ca/scc-csc/scc-csc/en/item/15/index.do"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echr.coe.int/documents/d/echr/FS_Religious_Symbols_ENG" TargetMode="External"/><Relationship Id="rId3" Type="http://schemas.openxmlformats.org/officeDocument/2006/relationships/hyperlink" Target="https://eulawanalysis.blogspot.com/2017/03/what-is-point-of-minimum-harmonization.html" TargetMode="External"/><Relationship Id="rId7" Type="http://schemas.openxmlformats.org/officeDocument/2006/relationships/hyperlink" Target="https://strasbourgobservers.com/?s=brems+achbita" TargetMode="External"/><Relationship Id="rId2" Type="http://schemas.openxmlformats.org/officeDocument/2006/relationships/hyperlink" Target="https://images.irpa.eu/wp-content/uploads/2019/01/JHHW-Je-suis-Achbita.pdf" TargetMode="External"/><Relationship Id="rId1" Type="http://schemas.openxmlformats.org/officeDocument/2006/relationships/slideLayout" Target="../slideLayouts/slideLayout12.xml"/><Relationship Id="rId6" Type="http://schemas.openxmlformats.org/officeDocument/2006/relationships/hyperlink" Target="https://www.researchgate.net/publication/294291849_Face_veil_bans_in_the_European_Court_of_Human_Rights_the_importance_of_empirical_findings" TargetMode="External"/><Relationship Id="rId5" Type="http://schemas.openxmlformats.org/officeDocument/2006/relationships/hyperlink" Target="https://research.unipg.it/handle/11391/1396078%5d(https:/research.unipg.it/handle/11391/1396078)" TargetMode="External"/><Relationship Id="rId4" Type="http://schemas.openxmlformats.org/officeDocument/2006/relationships/hyperlink" Target="https://www.italianequalitynetwork.it/reflections-on-joined-cases-c-804-18-and-c-341-19-wabe-and-muller-handels-gmbhthe-cjeus-legal-tests-for-private-employers-religious-neutrality-policies/" TargetMode="Externa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fficeadvice.it/aree-di-diritto/societa-in-genere/"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ecisions.scc-csc.ca/scc-csc/scc-csc/en/item/15/index.do"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C7D-5E06-47A8-A7BC-3298CBC83031}"/>
              </a:ext>
            </a:extLst>
          </p:cNvPr>
          <p:cNvSpPr>
            <a:spLocks noGrp="1"/>
          </p:cNvSpPr>
          <p:nvPr>
            <p:ph type="ctrTitle"/>
          </p:nvPr>
        </p:nvSpPr>
        <p:spPr>
          <a:xfrm>
            <a:off x="242596" y="1469265"/>
            <a:ext cx="4391049" cy="1507200"/>
          </a:xfrm>
        </p:spPr>
        <p:txBody>
          <a:bodyPr>
            <a:normAutofit fontScale="90000"/>
          </a:bodyPr>
          <a:lstStyle/>
          <a:p>
            <a:r>
              <a:rPr lang="it-IT" dirty="0"/>
              <a:t>Missione 4 </a:t>
            </a:r>
            <a:br>
              <a:rPr lang="it-IT" dirty="0"/>
            </a:br>
            <a:r>
              <a:rPr lang="it-IT" dirty="0"/>
              <a:t>Istruzione e Ricerca</a:t>
            </a:r>
          </a:p>
        </p:txBody>
      </p:sp>
      <p:sp>
        <p:nvSpPr>
          <p:cNvPr id="3" name="Subtitle 2">
            <a:extLst>
              <a:ext uri="{FF2B5EF4-FFF2-40B4-BE49-F238E27FC236}">
                <a16:creationId xmlns:a16="http://schemas.microsoft.com/office/drawing/2014/main" id="{350F7673-4CDE-4739-943F-69412A824714}"/>
              </a:ext>
            </a:extLst>
          </p:cNvPr>
          <p:cNvSpPr>
            <a:spLocks noGrp="1"/>
          </p:cNvSpPr>
          <p:nvPr>
            <p:ph type="subTitle" idx="1"/>
          </p:nvPr>
        </p:nvSpPr>
        <p:spPr>
          <a:xfrm>
            <a:off x="242595" y="3122929"/>
            <a:ext cx="4478695" cy="1365095"/>
          </a:xfrm>
        </p:spPr>
        <p:txBody>
          <a:bodyPr>
            <a:normAutofit/>
          </a:bodyPr>
          <a:lstStyle/>
          <a:p>
            <a:r>
              <a:rPr lang="it-IT" sz="2000" dirty="0"/>
              <a:t>Progetto PRIN 2022 </a:t>
            </a:r>
          </a:p>
          <a:p>
            <a:r>
              <a:rPr lang="it-IT" sz="1600" dirty="0"/>
              <a:t>Universal Design for </a:t>
            </a:r>
            <a:r>
              <a:rPr lang="it-IT" sz="1600" dirty="0" err="1"/>
              <a:t>Education</a:t>
            </a:r>
            <a:r>
              <a:rPr lang="it-IT" sz="1600" dirty="0"/>
              <a:t>: Legal </a:t>
            </a:r>
            <a:r>
              <a:rPr lang="it-IT" sz="1600" dirty="0" err="1"/>
              <a:t>Perspectives</a:t>
            </a:r>
            <a:r>
              <a:rPr lang="it-IT" sz="1600" dirty="0"/>
              <a:t> for a New Conception of </a:t>
            </a:r>
            <a:r>
              <a:rPr lang="it-IT" sz="1600" dirty="0" err="1"/>
              <a:t>Intercultural</a:t>
            </a:r>
            <a:r>
              <a:rPr lang="it-IT" sz="1600" dirty="0"/>
              <a:t> </a:t>
            </a:r>
            <a:r>
              <a:rPr lang="it-IT" sz="1600" dirty="0" err="1"/>
              <a:t>Education</a:t>
            </a:r>
            <a:r>
              <a:rPr lang="it-IT" sz="1600" dirty="0"/>
              <a:t>-UNITE</a:t>
            </a:r>
          </a:p>
          <a:p>
            <a:endParaRPr lang="it-IT" sz="1800" dirty="0"/>
          </a:p>
        </p:txBody>
      </p:sp>
      <p:pic>
        <p:nvPicPr>
          <p:cNvPr id="10" name="Segnaposto immagine 9">
            <a:extLst>
              <a:ext uri="{FF2B5EF4-FFF2-40B4-BE49-F238E27FC236}">
                <a16:creationId xmlns:a16="http://schemas.microsoft.com/office/drawing/2014/main" id="{FAF705AF-8407-EE72-9C6A-FAD54D8D5D9D}"/>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7144" b="17144"/>
          <a:stretch>
            <a:fillRect/>
          </a:stretch>
        </p:blipFill>
        <p:spPr>
          <a:xfrm>
            <a:off x="5290456" y="1591717"/>
            <a:ext cx="6020971" cy="4200617"/>
          </a:xfrm>
        </p:spPr>
      </p:pic>
      <p:sp>
        <p:nvSpPr>
          <p:cNvPr id="5" name="Content Placeholder 4">
            <a:extLst>
              <a:ext uri="{FF2B5EF4-FFF2-40B4-BE49-F238E27FC236}">
                <a16:creationId xmlns:a16="http://schemas.microsoft.com/office/drawing/2014/main" id="{F18DD676-B753-4CB8-A8F7-2BEFC134999E}"/>
              </a:ext>
            </a:extLst>
          </p:cNvPr>
          <p:cNvSpPr>
            <a:spLocks noGrp="1"/>
          </p:cNvSpPr>
          <p:nvPr>
            <p:ph sz="quarter" idx="14"/>
          </p:nvPr>
        </p:nvSpPr>
        <p:spPr>
          <a:xfrm>
            <a:off x="154949" y="4394718"/>
            <a:ext cx="4478695" cy="1769546"/>
          </a:xfrm>
        </p:spPr>
        <p:txBody>
          <a:bodyPr>
            <a:normAutofit fontScale="92500" lnSpcReduction="20000"/>
          </a:bodyPr>
          <a:lstStyle/>
          <a:p>
            <a:r>
              <a:rPr lang="it-IT" sz="1900" kern="100" dirty="0">
                <a:effectLst/>
                <a:latin typeface="Titillium"/>
                <a:ea typeface="Calibri" panose="020F0502020204030204" pitchFamily="34" charset="0"/>
                <a:cs typeface="Times New Roman" panose="02020603050405020304" pitchFamily="18" charset="0"/>
              </a:rPr>
              <a:t>Prof. Davide Strazzari e Prof.ssa Ester Gallo</a:t>
            </a:r>
          </a:p>
          <a:p>
            <a:pPr algn="just"/>
            <a:r>
              <a:rPr lang="it-IT" sz="1900" b="1" kern="100" dirty="0">
                <a:latin typeface="Titillium"/>
                <a:ea typeface="Calibri" panose="020F0502020204030204" pitchFamily="34" charset="0"/>
                <a:cs typeface="Times New Roman" panose="02020603050405020304" pitchFamily="18" charset="0"/>
              </a:rPr>
              <a:t>La questione dei simboli e indumenti religiosi: intercultura e integrazione tra scienze sociali e giuridiche</a:t>
            </a:r>
            <a:endParaRPr lang="it-IT" sz="1900" b="1" kern="100" dirty="0">
              <a:effectLst/>
              <a:latin typeface="Titillium"/>
              <a:ea typeface="Calibri" panose="020F0502020204030204" pitchFamily="34" charset="0"/>
              <a:cs typeface="Times New Roman" panose="02020603050405020304" pitchFamily="18" charset="0"/>
            </a:endParaRPr>
          </a:p>
          <a:p>
            <a:r>
              <a:rPr lang="it-IT" sz="1900" kern="100" dirty="0">
                <a:effectLst/>
                <a:latin typeface="Titillium"/>
                <a:ea typeface="Calibri" panose="020F0502020204030204" pitchFamily="34" charset="0"/>
                <a:cs typeface="Times New Roman" panose="02020603050405020304" pitchFamily="18" charset="0"/>
              </a:rPr>
              <a:t>Dip.to sociologia e ricerca sociale</a:t>
            </a:r>
          </a:p>
          <a:p>
            <a:r>
              <a:rPr lang="it-IT" sz="1900" kern="100" dirty="0">
                <a:latin typeface="Titillium"/>
                <a:ea typeface="Calibri" panose="020F0502020204030204" pitchFamily="34" charset="0"/>
                <a:cs typeface="Times New Roman" panose="02020603050405020304" pitchFamily="18" charset="0"/>
              </a:rPr>
              <a:t>22</a:t>
            </a:r>
            <a:r>
              <a:rPr lang="it-IT" sz="1900" kern="100" dirty="0">
                <a:effectLst/>
                <a:latin typeface="Titillium"/>
                <a:ea typeface="Calibri" panose="020F0502020204030204" pitchFamily="34" charset="0"/>
                <a:cs typeface="Times New Roman" panose="02020603050405020304" pitchFamily="18" charset="0"/>
              </a:rPr>
              <a:t>/10/2024</a:t>
            </a:r>
          </a:p>
          <a:p>
            <a:endParaRPr lang="it-IT" dirty="0"/>
          </a:p>
        </p:txBody>
      </p:sp>
      <p:pic>
        <p:nvPicPr>
          <p:cNvPr id="7" name="Immagine 6">
            <a:extLst>
              <a:ext uri="{FF2B5EF4-FFF2-40B4-BE49-F238E27FC236}">
                <a16:creationId xmlns:a16="http://schemas.microsoft.com/office/drawing/2014/main" id="{FCBEAEB2-7AF6-D40A-14AF-77154BE369F0}"/>
              </a:ext>
            </a:extLst>
          </p:cNvPr>
          <p:cNvPicPr>
            <a:picLocks noChangeAspect="1"/>
          </p:cNvPicPr>
          <p:nvPr/>
        </p:nvPicPr>
        <p:blipFill>
          <a:blip r:embed="rId4"/>
          <a:stretch>
            <a:fillRect/>
          </a:stretch>
        </p:blipFill>
        <p:spPr>
          <a:xfrm>
            <a:off x="0" y="116536"/>
            <a:ext cx="12192000" cy="1206265"/>
          </a:xfrm>
          <a:prstGeom prst="rect">
            <a:avLst/>
          </a:prstGeom>
        </p:spPr>
      </p:pic>
    </p:spTree>
    <p:extLst>
      <p:ext uri="{BB962C8B-B14F-4D97-AF65-F5344CB8AC3E}">
        <p14:creationId xmlns:p14="http://schemas.microsoft.com/office/powerpoint/2010/main" val="147477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0F1E3-1411-99CE-1B8B-4E72CAF78FF0}"/>
              </a:ext>
            </a:extLst>
          </p:cNvPr>
          <p:cNvSpPr>
            <a:spLocks noGrp="1"/>
          </p:cNvSpPr>
          <p:nvPr>
            <p:ph type="title"/>
          </p:nvPr>
        </p:nvSpPr>
        <p:spPr/>
        <p:txBody>
          <a:bodyPr>
            <a:normAutofit fontScale="90000"/>
          </a:bodyPr>
          <a:lstStyle/>
          <a:p>
            <a:r>
              <a:rPr lang="it-IT" dirty="0"/>
              <a:t>Le nozioni di base del diritto antidiscriminatorio: discriminazione diretta</a:t>
            </a:r>
          </a:p>
        </p:txBody>
      </p:sp>
      <p:sp>
        <p:nvSpPr>
          <p:cNvPr id="3" name="Segnaposto contenuto 2">
            <a:extLst>
              <a:ext uri="{FF2B5EF4-FFF2-40B4-BE49-F238E27FC236}">
                <a16:creationId xmlns:a16="http://schemas.microsoft.com/office/drawing/2014/main" id="{2DD08E3E-F068-EB83-CFAA-678477F7C502}"/>
              </a:ext>
            </a:extLst>
          </p:cNvPr>
          <p:cNvSpPr>
            <a:spLocks noGrp="1"/>
          </p:cNvSpPr>
          <p:nvPr>
            <p:ph idx="1"/>
          </p:nvPr>
        </p:nvSpPr>
        <p:spPr>
          <a:xfrm>
            <a:off x="559837" y="1847462"/>
            <a:ext cx="10793963" cy="4329502"/>
          </a:xfrm>
        </p:spPr>
        <p:txBody>
          <a:bodyPr>
            <a:normAutofit fontScale="85000" lnSpcReduction="10000"/>
          </a:bodyPr>
          <a:lstStyle/>
          <a:p>
            <a:r>
              <a:rPr lang="it-IT" sz="1900" dirty="0"/>
              <a:t>Discriminazione diretta</a:t>
            </a:r>
            <a:r>
              <a:rPr lang="it-IT" dirty="0"/>
              <a:t>: </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quando, sulla base di uno qualsiasi dei motivi protetti (disabilità, religione o credo, orientamento sessuale età </a:t>
            </a:r>
            <a:r>
              <a:rPr lang="it-IT"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ecc</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una persona è trattata meno favorevolmente di quanto sia, sia stata o sarebbe trattata un’altra in una situazione analoga.</a:t>
            </a:r>
          </a:p>
          <a:p>
            <a:pPr>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diversità di trattamento deve essere espressamente riconducibile ad uno dei fattori tutelati. Per far emergere la discriminazione, è necessario una comparazione. Tra chi? Tra un soggetto che possiede quel requisito e un altro in una posizione del tutto simile tranne che per il possesso del fattore tutelato.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selezione lavoratore. Persona di colore-</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rifiutato. Comparo con un bianco che è stato selezionato. Se le esperienze lavorative</a:t>
            </a: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 il cv sono  </a:t>
            </a: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inferiori </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 onere del presunto discriminatore dimostrare che non c’è stata discriminazione. </a:t>
            </a:r>
          </a:p>
          <a:p>
            <a:pPr algn="just">
              <a:lnSpc>
                <a:spcPct val="107000"/>
              </a:lnSpc>
              <a:spcAft>
                <a:spcPts val="800"/>
              </a:spcAft>
            </a:pP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Discriminazione diretta: non ammette giustificazioni generali, ma solo la possibilità per il datore di lavoro di dimostrare che. AL FINE DI SVOLGERE QUELLA DETERMINATA PRESTAZIONE LAVORATIVA, è ASSOLUTAMENTE ESSENZIALE POSSEDERE UNA DELLE CARATTERISTICHE PROIBITE.</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 alcuni casi lettura ampia del fattore tutelato. Criterio intimamente collegato. </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gravidanza secondo la Corte di giustizia è un criterio direttamente discriminatorio per il sesso, anche se non tutte le donne vengono lese dall’applicazione di tale criterio. Oppure un criterio basato sull’età pensionabile, laddove questa sia distinta uomo/donna, è direttamente collegata al sesso.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0A4A391F-C9C2-AE9F-032B-F19CC4742B8D}"/>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147543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4561BB-0D8E-7CAA-FFE5-66B49FB56923}"/>
              </a:ext>
            </a:extLst>
          </p:cNvPr>
          <p:cNvSpPr>
            <a:spLocks noGrp="1"/>
          </p:cNvSpPr>
          <p:nvPr>
            <p:ph type="title"/>
          </p:nvPr>
        </p:nvSpPr>
        <p:spPr>
          <a:xfrm>
            <a:off x="606490" y="1335636"/>
            <a:ext cx="10747310" cy="642454"/>
          </a:xfrm>
        </p:spPr>
        <p:txBody>
          <a:bodyPr/>
          <a:lstStyle/>
          <a:p>
            <a:r>
              <a:rPr lang="it-IT" dirty="0"/>
              <a:t>La discriminazione indiretta</a:t>
            </a:r>
          </a:p>
        </p:txBody>
      </p:sp>
      <p:sp>
        <p:nvSpPr>
          <p:cNvPr id="3" name="Segnaposto contenuto 2">
            <a:extLst>
              <a:ext uri="{FF2B5EF4-FFF2-40B4-BE49-F238E27FC236}">
                <a16:creationId xmlns:a16="http://schemas.microsoft.com/office/drawing/2014/main" id="{E2C8C4E5-A562-5790-4CEB-5D65EEFDAD5F}"/>
              </a:ext>
            </a:extLst>
          </p:cNvPr>
          <p:cNvSpPr>
            <a:spLocks noGrp="1"/>
          </p:cNvSpPr>
          <p:nvPr>
            <p:ph idx="1"/>
          </p:nvPr>
        </p:nvSpPr>
        <p:spPr>
          <a:xfrm>
            <a:off x="447869" y="2080728"/>
            <a:ext cx="10905931" cy="4096236"/>
          </a:xfrm>
        </p:spPr>
        <p:txBody>
          <a:bodyPr>
            <a:normAutofit fontScale="92500" lnSpcReduction="20000"/>
          </a:bodyPr>
          <a:lstStyle/>
          <a:p>
            <a:pPr algn="just">
              <a:spcAft>
                <a:spcPts val="1200"/>
              </a:spcAft>
            </a:pPr>
            <a:r>
              <a:rPr lang="it-IT" sz="1800" dirty="0">
                <a:solidFill>
                  <a:srgbClr val="000000"/>
                </a:solidFill>
                <a:effectLst/>
                <a:latin typeface="Times New Roman" panose="02020603050405020304" pitchFamily="18" charset="0"/>
                <a:ea typeface="Times New Roman" panose="02020603050405020304" pitchFamily="18" charset="0"/>
              </a:rPr>
              <a:t>Sussiste discriminazione indiretta quando una</a:t>
            </a:r>
            <a:r>
              <a:rPr lang="it-IT" sz="1800" b="1" dirty="0">
                <a:solidFill>
                  <a:srgbClr val="000000"/>
                </a:solidFill>
                <a:effectLst/>
                <a:latin typeface="Times New Roman" panose="02020603050405020304" pitchFamily="18" charset="0"/>
                <a:ea typeface="Times New Roman" panose="02020603050405020304" pitchFamily="18" charset="0"/>
              </a:rPr>
              <a:t> disposizione, un criterio o una prassi </a:t>
            </a:r>
            <a:r>
              <a:rPr lang="it-IT" sz="1800" dirty="0">
                <a:solidFill>
                  <a:srgbClr val="000000"/>
                </a:solidFill>
                <a:effectLst/>
                <a:latin typeface="Times New Roman" panose="02020603050405020304" pitchFamily="18" charset="0"/>
                <a:ea typeface="Times New Roman" panose="02020603050405020304" pitchFamily="18" charset="0"/>
              </a:rPr>
              <a:t>apparentemente </a:t>
            </a:r>
            <a:r>
              <a:rPr lang="it-IT" sz="1800" b="1" dirty="0">
                <a:solidFill>
                  <a:srgbClr val="000000"/>
                </a:solidFill>
                <a:effectLst/>
                <a:latin typeface="Times New Roman" panose="02020603050405020304" pitchFamily="18" charset="0"/>
                <a:ea typeface="Times New Roman" panose="02020603050405020304" pitchFamily="18" charset="0"/>
              </a:rPr>
              <a:t>neutri</a:t>
            </a:r>
            <a:r>
              <a:rPr lang="it-IT" sz="1800" dirty="0">
                <a:solidFill>
                  <a:srgbClr val="000000"/>
                </a:solidFill>
                <a:effectLst/>
                <a:latin typeface="Times New Roman" panose="02020603050405020304" pitchFamily="18" charset="0"/>
                <a:ea typeface="Times New Roman" panose="02020603050405020304" pitchFamily="18" charset="0"/>
              </a:rPr>
              <a:t> </a:t>
            </a:r>
            <a:r>
              <a:rPr lang="it-IT" sz="1800" dirty="0">
                <a:solidFill>
                  <a:srgbClr val="000000"/>
                </a:solidFill>
                <a:effectLst/>
                <a:highlight>
                  <a:srgbClr val="FF00FF"/>
                </a:highlight>
                <a:latin typeface="Times New Roman" panose="02020603050405020304" pitchFamily="18" charset="0"/>
                <a:ea typeface="Times New Roman" panose="02020603050405020304" pitchFamily="18" charset="0"/>
              </a:rPr>
              <a:t>possono mettere in una posizione di particolare svantaggio </a:t>
            </a:r>
            <a:r>
              <a:rPr lang="it-IT" sz="1800" dirty="0">
                <a:solidFill>
                  <a:srgbClr val="000000"/>
                </a:solidFill>
                <a:effectLst/>
                <a:latin typeface="Times New Roman" panose="02020603050405020304" pitchFamily="18" charset="0"/>
                <a:ea typeface="Times New Roman" panose="02020603050405020304" pitchFamily="18" charset="0"/>
              </a:rPr>
              <a:t>le persone che professano una determinata religione o ideologia di altra natura, le persone portatrici di un particolare handicap, le persone di una particolare età o di una particolare tendenza sessuale, rispetto ad altre persone, a meno che:</a:t>
            </a:r>
            <a:r>
              <a:rPr lang="it-IT" sz="1800" dirty="0">
                <a:latin typeface="Times New Roman" panose="02020603050405020304" pitchFamily="18" charset="0"/>
                <a:ea typeface="Times New Roman" panose="02020603050405020304" pitchFamily="18" charset="0"/>
              </a:rPr>
              <a:t> </a:t>
            </a:r>
            <a:r>
              <a:rPr lang="it-IT" sz="1800" dirty="0">
                <a:solidFill>
                  <a:srgbClr val="000000"/>
                </a:solidFill>
                <a:effectLst/>
                <a:latin typeface="Times New Roman" panose="02020603050405020304" pitchFamily="18" charset="0"/>
                <a:ea typeface="Times New Roman" panose="02020603050405020304" pitchFamily="18" charset="0"/>
              </a:rPr>
              <a:t>tale disposizione, tale criterio o tale prassi siano oggettivamente giustificati da una finalità legittima e i mezzi impiegati per il suo conseguimento siano appropriati e necessari; </a:t>
            </a:r>
          </a:p>
          <a:p>
            <a:pPr algn="just">
              <a:spcAft>
                <a:spcPts val="1200"/>
              </a:spcAft>
            </a:pPr>
            <a:r>
              <a:rPr lang="it-IT" sz="1800" dirty="0">
                <a:solidFill>
                  <a:srgbClr val="000000"/>
                </a:solidFill>
                <a:effectLst/>
                <a:latin typeface="Times New Roman" panose="02020603050405020304" pitchFamily="18" charset="0"/>
                <a:ea typeface="Times New Roman" panose="02020603050405020304" pitchFamily="18" charset="0"/>
              </a:rPr>
              <a:t>Due passaggi:</a:t>
            </a:r>
          </a:p>
          <a:p>
            <a:pPr algn="just">
              <a:spcAft>
                <a:spcPts val="1200"/>
              </a:spcAft>
            </a:pPr>
            <a:r>
              <a:rPr lang="it-IT" sz="1800" dirty="0">
                <a:solidFill>
                  <a:srgbClr val="000000"/>
                </a:solidFill>
                <a:latin typeface="Times New Roman" panose="02020603050405020304" pitchFamily="18" charset="0"/>
                <a:ea typeface="Times New Roman" panose="02020603050405020304" pitchFamily="18" charset="0"/>
              </a:rPr>
              <a:t>Il </a:t>
            </a:r>
            <a:r>
              <a:rPr lang="it-IT" sz="1800" dirty="0">
                <a:solidFill>
                  <a:srgbClr val="000000"/>
                </a:solidFill>
                <a:effectLst/>
                <a:latin typeface="Times New Roman" panose="02020603050405020304" pitchFamily="18" charset="0"/>
                <a:ea typeface="Times New Roman" panose="02020603050405020304" pitchFamily="18" charset="0"/>
              </a:rPr>
              <a:t>criterio per cui si discrimina non è esplicitamente riferibile ad uno dei fattori tutelati. Tuttavia, l’applicazione di tale criterio determina un impatto maggiormente sfavorevole sugli appartenenti a un gruppo tutelato.</a:t>
            </a:r>
          </a:p>
          <a:p>
            <a:pPr algn="just">
              <a:spcAft>
                <a:spcPts val="1200"/>
              </a:spcAft>
            </a:pP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si ritiene che effettivamente la misura colpisca maggiormente un gruppo protetto, il datore ha la possibilità di giustificarla, invocando un motivo legittimo, legato alla sua organizzazione di impresa, per perseguire il quale la soluzione adottata risulta adeguata. </a:t>
            </a:r>
          </a:p>
          <a:p>
            <a:pPr algn="just">
              <a:spcAft>
                <a:spcPts val="1200"/>
              </a:spcAft>
            </a:pP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Attenzione: test di proporzionalità. Obiettivo deve essere legittimo e la misura che pure determina effetti discriminatori deve essere necessaria per raggiungere quella finalità: non è possibile ipotizzare nessun altro rimedio che persegua quell’obiettivo con risultati meno impattanti. </a:t>
            </a: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Esempi</a:t>
            </a:r>
            <a:endParaRPr lang="it-IT" sz="1800" dirty="0">
              <a:effectLst/>
              <a:latin typeface="Times New Roman" panose="02020603050405020304" pitchFamily="18" charset="0"/>
              <a:ea typeface="Times New Roman" panose="02020603050405020304" pitchFamily="18" charset="0"/>
            </a:endParaRPr>
          </a:p>
          <a:p>
            <a:pPr algn="just">
              <a:spcAft>
                <a:spcPts val="1200"/>
              </a:spcAft>
            </a:pPr>
            <a:endParaRPr lang="it-IT" dirty="0"/>
          </a:p>
        </p:txBody>
      </p:sp>
      <p:pic>
        <p:nvPicPr>
          <p:cNvPr id="4" name="Immagine 3">
            <a:extLst>
              <a:ext uri="{FF2B5EF4-FFF2-40B4-BE49-F238E27FC236}">
                <a16:creationId xmlns:a16="http://schemas.microsoft.com/office/drawing/2014/main" id="{C0997547-5A8F-E0F8-2279-ED152CC81BBE}"/>
              </a:ext>
            </a:extLst>
          </p:cNvPr>
          <p:cNvPicPr>
            <a:picLocks noChangeAspect="1"/>
          </p:cNvPicPr>
          <p:nvPr/>
        </p:nvPicPr>
        <p:blipFill>
          <a:blip r:embed="rId2"/>
          <a:stretch>
            <a:fillRect/>
          </a:stretch>
        </p:blipFill>
        <p:spPr>
          <a:xfrm>
            <a:off x="83976" y="0"/>
            <a:ext cx="12192000" cy="1206265"/>
          </a:xfrm>
          <a:prstGeom prst="rect">
            <a:avLst/>
          </a:prstGeom>
        </p:spPr>
      </p:pic>
    </p:spTree>
    <p:extLst>
      <p:ext uri="{BB962C8B-B14F-4D97-AF65-F5344CB8AC3E}">
        <p14:creationId xmlns:p14="http://schemas.microsoft.com/office/powerpoint/2010/main" val="384813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E51E-12F6-8FBF-CC0E-FA023C9A4699}"/>
              </a:ext>
            </a:extLst>
          </p:cNvPr>
          <p:cNvSpPr>
            <a:spLocks noGrp="1"/>
          </p:cNvSpPr>
          <p:nvPr>
            <p:ph type="title"/>
          </p:nvPr>
        </p:nvSpPr>
        <p:spPr/>
        <p:txBody>
          <a:bodyPr/>
          <a:lstStyle/>
          <a:p>
            <a:r>
              <a:rPr lang="it-IT" dirty="0"/>
              <a:t>Dall’eguaglianza formale a quella sostanziale</a:t>
            </a:r>
          </a:p>
        </p:txBody>
      </p:sp>
      <p:sp>
        <p:nvSpPr>
          <p:cNvPr id="3" name="Segnaposto contenuto 2">
            <a:extLst>
              <a:ext uri="{FF2B5EF4-FFF2-40B4-BE49-F238E27FC236}">
                <a16:creationId xmlns:a16="http://schemas.microsoft.com/office/drawing/2014/main" id="{2404E920-30FA-ECB8-C7A7-F4A05F05BB9D}"/>
              </a:ext>
            </a:extLst>
          </p:cNvPr>
          <p:cNvSpPr>
            <a:spLocks noGrp="1"/>
          </p:cNvSpPr>
          <p:nvPr>
            <p:ph idx="1"/>
          </p:nvPr>
        </p:nvSpPr>
        <p:spPr/>
        <p:txBody>
          <a:bodyPr>
            <a:normAutofit fontScale="92500" lnSpcReduction="10000"/>
          </a:bodyPr>
          <a:lstStyle/>
          <a:p>
            <a:r>
              <a:rPr lang="it-IT" dirty="0"/>
              <a:t>Discriminazione indiretta permette di guardare alla dimensione sostanziale dell’eguaglianza e dell’uomo concreto. non astratto.</a:t>
            </a:r>
          </a:p>
          <a:p>
            <a:r>
              <a:rPr lang="it-IT" dirty="0"/>
              <a:t>Ci fa vedere che norme o comportamenti che non ci sembrano legati a fattori discriminatori in realtà sono il frutto di presupposti culturali che storicamente hanno favorito il gruppo maggioritario (bianco, uomo, di religione maggioritaria, normodotato, eterosessuale </a:t>
            </a:r>
            <a:r>
              <a:rPr lang="it-IT" dirty="0" err="1"/>
              <a:t>ecc</a:t>
            </a:r>
            <a:r>
              <a:rPr lang="it-IT" dirty="0"/>
              <a:t>).</a:t>
            </a:r>
          </a:p>
          <a:p>
            <a:r>
              <a:rPr lang="it-IT" dirty="0"/>
              <a:t>Turni di lavoro orario – no part time – giorno festivo domenica – pasti che prevedono consumo di certe carni – permessi da lavoro o agevolazione per coppie sposate quando matrimonio non è esteso a omosessuali.</a:t>
            </a:r>
          </a:p>
          <a:p>
            <a:r>
              <a:rPr lang="it-IT" dirty="0"/>
              <a:t>ma la fase di giustificazione può attenuare questa portata </a:t>
            </a:r>
          </a:p>
          <a:p>
            <a:endParaRPr lang="it-IT" dirty="0"/>
          </a:p>
        </p:txBody>
      </p:sp>
      <p:pic>
        <p:nvPicPr>
          <p:cNvPr id="4" name="Immagine 3">
            <a:extLst>
              <a:ext uri="{FF2B5EF4-FFF2-40B4-BE49-F238E27FC236}">
                <a16:creationId xmlns:a16="http://schemas.microsoft.com/office/drawing/2014/main" id="{95270573-5103-2691-CB0D-9539DF2469E4}"/>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94561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8463EC-8383-D5EF-121A-07CCDC504388}"/>
              </a:ext>
            </a:extLst>
          </p:cNvPr>
          <p:cNvSpPr>
            <a:spLocks noGrp="1"/>
          </p:cNvSpPr>
          <p:nvPr>
            <p:ph type="title"/>
          </p:nvPr>
        </p:nvSpPr>
        <p:spPr>
          <a:xfrm>
            <a:off x="569167" y="1335636"/>
            <a:ext cx="10784633" cy="605131"/>
          </a:xfrm>
        </p:spPr>
        <p:txBody>
          <a:bodyPr/>
          <a:lstStyle/>
          <a:p>
            <a:r>
              <a:rPr lang="it-IT" dirty="0"/>
              <a:t>Le applicazioni date dalla Corte di giustizia: i casi </a:t>
            </a:r>
            <a:r>
              <a:rPr lang="it-IT" dirty="0" err="1"/>
              <a:t>Bougnaoui</a:t>
            </a:r>
            <a:r>
              <a:rPr lang="it-IT" dirty="0"/>
              <a:t> e </a:t>
            </a:r>
            <a:r>
              <a:rPr lang="it-IT" dirty="0" err="1"/>
              <a:t>Achbita</a:t>
            </a:r>
            <a:endParaRPr lang="it-IT" dirty="0"/>
          </a:p>
        </p:txBody>
      </p:sp>
      <p:sp>
        <p:nvSpPr>
          <p:cNvPr id="3" name="Segnaposto contenuto 2">
            <a:extLst>
              <a:ext uri="{FF2B5EF4-FFF2-40B4-BE49-F238E27FC236}">
                <a16:creationId xmlns:a16="http://schemas.microsoft.com/office/drawing/2014/main" id="{9D696FB3-2F34-B1C9-89C5-E7F9538BF259}"/>
              </a:ext>
            </a:extLst>
          </p:cNvPr>
          <p:cNvSpPr>
            <a:spLocks noGrp="1"/>
          </p:cNvSpPr>
          <p:nvPr>
            <p:ph idx="1"/>
          </p:nvPr>
        </p:nvSpPr>
        <p:spPr>
          <a:xfrm>
            <a:off x="727788" y="2034073"/>
            <a:ext cx="10626012" cy="4142890"/>
          </a:xfrm>
        </p:spPr>
        <p:txBody>
          <a:bodyPr>
            <a:normAutofit fontScale="92500" lnSpcReduction="20000"/>
          </a:bodyPr>
          <a:lstStyle/>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Bougnauoi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di fede musulmana, lavorava come ingegnere progettista presso una società, la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Micropole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un incontro che ha preceduto l’assunzione, veniva fatto presente dall’azienda che il porto del velo avrebbe potuto crearle problemi quando sarebbe stata a contatto con i clienti. 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Bougnaoui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viene comunque assunta. Un giorno, però, un cliente si lamenta con la ditta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Micropole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del fatto che 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Bougnaoui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ha reso la sua prestazione lavorativa velata, che questo ha messo in imbarazzo i dipendenti della ditta e per questo il cliente di essere servito, in futuro, da altro personale. 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Bougnaoui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rifiuta di adempiere alle sollecitazioni della ditta di rimuovere il velo e viene per questo licenziata. (Corte di giustizia dell’UE,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sent</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13 luglio 2016, C-188/15, resa su rinvio pregiudiziale dalla Francia </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Corte di giustizia: </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«4</a:t>
            </a:r>
            <a:r>
              <a:rPr lang="it-IT" sz="1800" dirty="0">
                <a:solidFill>
                  <a:srgbClr val="000000"/>
                </a:solidFill>
                <a:effectLst/>
                <a:latin typeface="Times New Roman" panose="02020603050405020304" pitchFamily="18" charset="0"/>
                <a:ea typeface="Times New Roman" panose="02020603050405020304" pitchFamily="18" charset="0"/>
              </a:rPr>
              <a:t>0 Da dette diverse indicazioni risulta che la nozione di «requisito essenziale e determinante per lo svolgimento dell’attività lavorativa», a norma di tale disposizione, rinvia a </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un requisito oggettivamente dettato dalla natura o dal contesto in cui l’attività lavorativa in questione viene espletata</a:t>
            </a:r>
            <a:r>
              <a:rPr lang="it-IT" sz="1800" dirty="0">
                <a:solidFill>
                  <a:srgbClr val="000000"/>
                </a:solidFill>
                <a:effectLst/>
                <a:latin typeface="Times New Roman" panose="02020603050405020304" pitchFamily="18" charset="0"/>
                <a:ea typeface="Times New Roman" panose="02020603050405020304" pitchFamily="18" charset="0"/>
              </a:rPr>
              <a:t>. Essa, per contro, non può includere </a:t>
            </a:r>
            <a:r>
              <a:rPr lang="it-IT" sz="1800" dirty="0">
                <a:solidFill>
                  <a:srgbClr val="000000"/>
                </a:solidFill>
                <a:effectLst/>
                <a:highlight>
                  <a:srgbClr val="00FF00"/>
                </a:highlight>
                <a:latin typeface="Times New Roman" panose="02020603050405020304" pitchFamily="18" charset="0"/>
                <a:ea typeface="Times New Roman" panose="02020603050405020304" pitchFamily="18" charset="0"/>
              </a:rPr>
              <a:t>considerazioni soggettive, quali la volontà del datore di lavoro di tener conto dei desideri particolari del cliente</a:t>
            </a:r>
            <a:r>
              <a:rPr lang="it-IT" sz="1800" dirty="0">
                <a:solidFill>
                  <a:srgbClr val="000000"/>
                </a:solidFill>
                <a:effectLst/>
                <a:latin typeface="Times New Roman" panose="02020603050405020304" pitchFamily="18"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indent="-342265" algn="just">
              <a:spcBef>
                <a:spcPts val="500"/>
              </a:spcBef>
              <a:spcAft>
                <a:spcPts val="1200"/>
              </a:spcAft>
            </a:pPr>
            <a:r>
              <a:rPr lang="it-IT" sz="1800" dirty="0">
                <a:solidFill>
                  <a:srgbClr val="000000"/>
                </a:solidFill>
                <a:effectLst/>
                <a:latin typeface="Times New Roman" panose="02020603050405020304" pitchFamily="18" charset="0"/>
                <a:ea typeface="Times New Roman" panose="02020603050405020304" pitchFamily="18" charset="0"/>
              </a:rPr>
              <a:t>41 (…) la volontà di un datore di lavoro di tener conto del desiderio di un cliente che i </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servizi di tale datore di lavoro non siano più assicurati da una dipendente che indossa un velo islamico non può essere considerata come un requisito essenziale e determinante</a:t>
            </a:r>
            <a:r>
              <a:rPr lang="it-IT" sz="1800" dirty="0">
                <a:solidFill>
                  <a:srgbClr val="000000"/>
                </a:solidFill>
                <a:effectLst/>
                <a:latin typeface="Times New Roman" panose="02020603050405020304" pitchFamily="18" charset="0"/>
                <a:ea typeface="Times New Roman" panose="02020603050405020304" pitchFamily="18" charset="0"/>
              </a:rPr>
              <a:t> per lo svolgimento dell’attività lavorativa ai sensi di detta disposizione.»</a:t>
            </a:r>
          </a:p>
          <a:p>
            <a:pPr indent="-342265" algn="just">
              <a:spcBef>
                <a:spcPts val="500"/>
              </a:spcBef>
              <a:spcAft>
                <a:spcPts val="1200"/>
              </a:spcAft>
            </a:pPr>
            <a:r>
              <a:rPr lang="it-IT" sz="1800" dirty="0">
                <a:solidFill>
                  <a:srgbClr val="000000"/>
                </a:solidFill>
                <a:effectLst/>
                <a:highlight>
                  <a:srgbClr val="00FFFF"/>
                </a:highlight>
                <a:latin typeface="Times New Roman" panose="02020603050405020304" pitchFamily="18" charset="0"/>
                <a:ea typeface="Times New Roman" panose="02020603050405020304" pitchFamily="18" charset="0"/>
              </a:rPr>
              <a:t>Soddisfare le richieste discriminatorie dei clienti non giustifica la discriminazione diretta</a:t>
            </a:r>
            <a:r>
              <a:rPr lang="it-IT" sz="1800" dirty="0">
                <a:solidFill>
                  <a:srgbClr val="000000"/>
                </a:solidFill>
                <a:effectLst/>
                <a:latin typeface="Times New Roman" panose="02020603050405020304" pitchFamily="18" charset="0"/>
                <a:ea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endParaRPr>
          </a:p>
          <a:p>
            <a:pPr indent="-342265" algn="just">
              <a:spcBef>
                <a:spcPts val="500"/>
              </a:spcBef>
              <a:spcAft>
                <a:spcPts val="1200"/>
              </a:spcAft>
            </a:pPr>
            <a:endParaRPr lang="it-IT" sz="1800" dirty="0">
              <a:effectLst/>
              <a:latin typeface="Times New Roman" panose="02020603050405020304" pitchFamily="18" charset="0"/>
              <a:ea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10A921F7-5609-B777-D566-EACB289A09A7}"/>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56905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BC57E2-5C02-43B9-FE63-B7D5B81BBC86}"/>
              </a:ext>
            </a:extLst>
          </p:cNvPr>
          <p:cNvSpPr>
            <a:spLocks noGrp="1"/>
          </p:cNvSpPr>
          <p:nvPr>
            <p:ph type="title"/>
          </p:nvPr>
        </p:nvSpPr>
        <p:spPr/>
        <p:txBody>
          <a:bodyPr/>
          <a:lstStyle/>
          <a:p>
            <a:r>
              <a:rPr lang="it-IT" dirty="0" err="1"/>
              <a:t>Achbita</a:t>
            </a:r>
            <a:r>
              <a:rPr lang="it-IT" dirty="0"/>
              <a:t>: è solo questione di come viene formulata?</a:t>
            </a:r>
          </a:p>
        </p:txBody>
      </p:sp>
      <p:sp>
        <p:nvSpPr>
          <p:cNvPr id="3" name="Segnaposto contenuto 2">
            <a:extLst>
              <a:ext uri="{FF2B5EF4-FFF2-40B4-BE49-F238E27FC236}">
                <a16:creationId xmlns:a16="http://schemas.microsoft.com/office/drawing/2014/main" id="{6DADB717-583F-323C-9F3C-24E50DA981FD}"/>
              </a:ext>
            </a:extLst>
          </p:cNvPr>
          <p:cNvSpPr>
            <a:spLocks noGrp="1"/>
          </p:cNvSpPr>
          <p:nvPr>
            <p:ph idx="1"/>
          </p:nvPr>
        </p:nvSpPr>
        <p:spPr/>
        <p:txBody>
          <a:bodyPr/>
          <a:lstStyle/>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Caso 5: 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Achbita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di fede islamica, viene assunta dalla ditta G4S in qualità di receptionist. Presso il datore di lavoro, vi era una prassi, non codificata ma nota alla signora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Achbita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secondo la quale era vietato ai dipendenti indossare indumenti indicanti l’appartenenza a una data religione o opinione politica o personale. 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Achbita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in un primo tempo accetta questa prescrizione, ma a un certo punto decide di presentarsi al lavoro con il velo. Il datore, tuttavia, ribadisce il suo intendimento e anzi procede a inserire una norma espressa nel codice di condotta aziendale che vieta il porto di qualsiasi simbolo religioso e/o espressivo di una particolare opinione politica o filosofica (per esempio, una maglietta del movimento pacifica o di Che Guevara). Al reiterato rifiuto della sig.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Achbita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di conformarsi, segue il licenziamento. Corte di giustizia dell’UE, su rinvio dal Belgio,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sent</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14 marzo 2017, Causa C-157/15,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Achbita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https://eur-lex.europa.eu/legal-content/IT/TXT/PDF/?uri=CELEX:62015CJ0157</a:t>
            </a:r>
            <a:endParaRPr lang="it-I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it-IT" sz="20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Legittima norma aziendale che vieta il porto di qualsiasi simbolo religioso o espressivo di una particolare opinione politica o filosofica?</a:t>
            </a:r>
            <a:endParaRPr lang="it-IT"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4" name="Immagine 3">
            <a:extLst>
              <a:ext uri="{FF2B5EF4-FFF2-40B4-BE49-F238E27FC236}">
                <a16:creationId xmlns:a16="http://schemas.microsoft.com/office/drawing/2014/main" id="{2D5EDB9F-879F-37B5-F6C1-880DC14A7D26}"/>
              </a:ext>
            </a:extLst>
          </p:cNvPr>
          <p:cNvPicPr>
            <a:picLocks noChangeAspect="1"/>
          </p:cNvPicPr>
          <p:nvPr/>
        </p:nvPicPr>
        <p:blipFill>
          <a:blip r:embed="rId3"/>
          <a:stretch>
            <a:fillRect/>
          </a:stretch>
        </p:blipFill>
        <p:spPr>
          <a:xfrm>
            <a:off x="0" y="77904"/>
            <a:ext cx="12192000" cy="1206265"/>
          </a:xfrm>
          <a:prstGeom prst="rect">
            <a:avLst/>
          </a:prstGeom>
        </p:spPr>
      </p:pic>
    </p:spTree>
    <p:extLst>
      <p:ext uri="{BB962C8B-B14F-4D97-AF65-F5344CB8AC3E}">
        <p14:creationId xmlns:p14="http://schemas.microsoft.com/office/powerpoint/2010/main" val="394946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B8256D-7719-FD89-6ABC-2FB9C0C12193}"/>
              </a:ext>
            </a:extLst>
          </p:cNvPr>
          <p:cNvSpPr>
            <a:spLocks noGrp="1"/>
          </p:cNvSpPr>
          <p:nvPr>
            <p:ph type="title"/>
          </p:nvPr>
        </p:nvSpPr>
        <p:spPr/>
        <p:txBody>
          <a:bodyPr/>
          <a:lstStyle/>
          <a:p>
            <a:r>
              <a:rPr lang="it-IT" dirty="0"/>
              <a:t>Corte di giustizia : </a:t>
            </a:r>
            <a:r>
              <a:rPr lang="it-IT" dirty="0" err="1"/>
              <a:t>Achbita</a:t>
            </a:r>
            <a:endParaRPr lang="it-IT" dirty="0"/>
          </a:p>
        </p:txBody>
      </p:sp>
      <p:sp>
        <p:nvSpPr>
          <p:cNvPr id="3" name="Segnaposto contenuto 2">
            <a:extLst>
              <a:ext uri="{FF2B5EF4-FFF2-40B4-BE49-F238E27FC236}">
                <a16:creationId xmlns:a16="http://schemas.microsoft.com/office/drawing/2014/main" id="{EDBF110A-AC33-3F0E-F982-E03E985CA72B}"/>
              </a:ext>
            </a:extLst>
          </p:cNvPr>
          <p:cNvSpPr>
            <a:spLocks noGrp="1"/>
          </p:cNvSpPr>
          <p:nvPr>
            <p:ph idx="1"/>
          </p:nvPr>
        </p:nvSpPr>
        <p:spPr>
          <a:xfrm>
            <a:off x="713014" y="1919808"/>
            <a:ext cx="10765971" cy="4061213"/>
          </a:xfrm>
        </p:spPr>
        <p:txBody>
          <a:bodyPr>
            <a:normAutofit fontScale="85000" lnSpcReduction="10000"/>
          </a:bodyPr>
          <a:lstStyle/>
          <a:p>
            <a:r>
              <a:rPr lang="it-IT" sz="1900" dirty="0">
                <a:latin typeface="+mn-lt"/>
              </a:rPr>
              <a:t>Necessità di bilanciare la libertà d’impresa/autonomia negoziale (art. 16 Carta di Nizza) e la libertà di manifestazione religiosa (art. 10 Carta di Nizza, 9 CEDU)</a:t>
            </a:r>
          </a:p>
          <a:p>
            <a:pPr algn="just">
              <a:spcAft>
                <a:spcPts val="1200"/>
              </a:spcAft>
            </a:pPr>
            <a:r>
              <a:rPr lang="it-IT" sz="1900" b="1" dirty="0">
                <a:solidFill>
                  <a:srgbClr val="000000"/>
                </a:solidFill>
                <a:effectLst/>
                <a:latin typeface="+mn-lt"/>
                <a:ea typeface="Times New Roman" panose="02020603050405020304" pitchFamily="18" charset="0"/>
              </a:rPr>
              <a:t>il divieto di indossare un velo islamico, derivante da una norma interna di un’impresa privata che vieta di indossare </a:t>
            </a:r>
            <a:r>
              <a:rPr lang="it-IT" sz="1900" b="1" dirty="0">
                <a:solidFill>
                  <a:srgbClr val="000000"/>
                </a:solidFill>
                <a:effectLst/>
                <a:highlight>
                  <a:srgbClr val="FFFF00"/>
                </a:highlight>
                <a:latin typeface="+mn-lt"/>
                <a:ea typeface="Times New Roman" panose="02020603050405020304" pitchFamily="18" charset="0"/>
              </a:rPr>
              <a:t>in modo visibile</a:t>
            </a:r>
            <a:r>
              <a:rPr lang="it-IT" sz="1900" b="1" dirty="0">
                <a:solidFill>
                  <a:srgbClr val="000000"/>
                </a:solidFill>
                <a:effectLst/>
                <a:latin typeface="+mn-lt"/>
                <a:ea typeface="Times New Roman" panose="02020603050405020304" pitchFamily="18" charset="0"/>
              </a:rPr>
              <a:t> </a:t>
            </a:r>
            <a:r>
              <a:rPr lang="it-IT" sz="1900" b="1" dirty="0">
                <a:solidFill>
                  <a:srgbClr val="000000"/>
                </a:solidFill>
                <a:effectLst/>
                <a:highlight>
                  <a:srgbClr val="00FF00"/>
                </a:highlight>
                <a:latin typeface="+mn-lt"/>
                <a:ea typeface="Times New Roman" panose="02020603050405020304" pitchFamily="18" charset="0"/>
              </a:rPr>
              <a:t>qualsiasi</a:t>
            </a:r>
            <a:r>
              <a:rPr lang="it-IT" sz="1900" b="1" dirty="0">
                <a:solidFill>
                  <a:srgbClr val="000000"/>
                </a:solidFill>
                <a:effectLst/>
                <a:latin typeface="+mn-lt"/>
                <a:ea typeface="Times New Roman" panose="02020603050405020304" pitchFamily="18" charset="0"/>
              </a:rPr>
              <a:t> segno </a:t>
            </a:r>
            <a:r>
              <a:rPr lang="it-IT" sz="1900" b="1" dirty="0">
                <a:solidFill>
                  <a:srgbClr val="000000"/>
                </a:solidFill>
                <a:effectLst/>
                <a:highlight>
                  <a:srgbClr val="00FFFF"/>
                </a:highlight>
                <a:latin typeface="+mn-lt"/>
                <a:ea typeface="Times New Roman" panose="02020603050405020304" pitchFamily="18" charset="0"/>
              </a:rPr>
              <a:t>politico</a:t>
            </a:r>
            <a:r>
              <a:rPr lang="it-IT" sz="1900" b="1" dirty="0">
                <a:solidFill>
                  <a:srgbClr val="000000"/>
                </a:solidFill>
                <a:effectLst/>
                <a:latin typeface="+mn-lt"/>
                <a:ea typeface="Times New Roman" panose="02020603050405020304" pitchFamily="18" charset="0"/>
              </a:rPr>
              <a:t>, </a:t>
            </a:r>
            <a:r>
              <a:rPr lang="it-IT" sz="1900" b="1" dirty="0">
                <a:solidFill>
                  <a:srgbClr val="000000"/>
                </a:solidFill>
                <a:effectLst/>
                <a:highlight>
                  <a:srgbClr val="00FF00"/>
                </a:highlight>
                <a:latin typeface="+mn-lt"/>
                <a:ea typeface="Times New Roman" panose="02020603050405020304" pitchFamily="18" charset="0"/>
              </a:rPr>
              <a:t>filosofico</a:t>
            </a:r>
            <a:r>
              <a:rPr lang="it-IT" sz="1900" b="1" dirty="0">
                <a:solidFill>
                  <a:srgbClr val="000000"/>
                </a:solidFill>
                <a:effectLst/>
                <a:latin typeface="+mn-lt"/>
                <a:ea typeface="Times New Roman" panose="02020603050405020304" pitchFamily="18" charset="0"/>
              </a:rPr>
              <a:t> o </a:t>
            </a:r>
            <a:r>
              <a:rPr lang="it-IT" sz="1900" b="1" dirty="0">
                <a:solidFill>
                  <a:srgbClr val="000000"/>
                </a:solidFill>
                <a:effectLst/>
                <a:highlight>
                  <a:srgbClr val="FFFF00"/>
                </a:highlight>
                <a:latin typeface="+mn-lt"/>
                <a:ea typeface="Times New Roman" panose="02020603050405020304" pitchFamily="18" charset="0"/>
              </a:rPr>
              <a:t>religioso</a:t>
            </a:r>
            <a:r>
              <a:rPr lang="it-IT" sz="1900" b="1" dirty="0">
                <a:solidFill>
                  <a:srgbClr val="000000"/>
                </a:solidFill>
                <a:effectLst/>
                <a:latin typeface="+mn-lt"/>
                <a:ea typeface="Times New Roman" panose="02020603050405020304" pitchFamily="18" charset="0"/>
              </a:rPr>
              <a:t> sul luogo di lavoro, </a:t>
            </a:r>
            <a:r>
              <a:rPr lang="it-IT" sz="1900" b="1" dirty="0">
                <a:solidFill>
                  <a:srgbClr val="000000"/>
                </a:solidFill>
                <a:effectLst/>
                <a:highlight>
                  <a:srgbClr val="FFFF00"/>
                </a:highlight>
                <a:latin typeface="+mn-lt"/>
                <a:ea typeface="Times New Roman" panose="02020603050405020304" pitchFamily="18" charset="0"/>
              </a:rPr>
              <a:t>non costituisce una discriminazione diretta </a:t>
            </a:r>
            <a:r>
              <a:rPr lang="it-IT" sz="1900" b="1" dirty="0">
                <a:solidFill>
                  <a:srgbClr val="000000"/>
                </a:solidFill>
                <a:effectLst/>
                <a:latin typeface="+mn-lt"/>
                <a:ea typeface="Times New Roman" panose="02020603050405020304" pitchFamily="18" charset="0"/>
              </a:rPr>
              <a:t>fondata sulla religione o sulle convinzioni personali ai sensi di tale direttiva.</a:t>
            </a:r>
            <a:r>
              <a:rPr lang="it-IT" sz="1900" b="1" dirty="0">
                <a:latin typeface="+mn-lt"/>
                <a:ea typeface="Times New Roman" panose="02020603050405020304" pitchFamily="18" charset="0"/>
              </a:rPr>
              <a:t> </a:t>
            </a:r>
          </a:p>
          <a:p>
            <a:pPr algn="just">
              <a:spcAft>
                <a:spcPts val="1200"/>
              </a:spcAft>
            </a:pPr>
            <a:r>
              <a:rPr lang="it-IT" sz="1900" dirty="0">
                <a:solidFill>
                  <a:srgbClr val="000000"/>
                </a:solidFill>
                <a:effectLst/>
                <a:latin typeface="+mn-lt"/>
                <a:ea typeface="Times New Roman" panose="02020603050405020304" pitchFamily="18" charset="0"/>
              </a:rPr>
              <a:t>La norma colpisce indistintamente</a:t>
            </a:r>
            <a:r>
              <a:rPr lang="it-IT" sz="1900" dirty="0">
                <a:solidFill>
                  <a:srgbClr val="000000"/>
                </a:solidFill>
                <a:effectLst/>
                <a:highlight>
                  <a:srgbClr val="FF00FF"/>
                </a:highlight>
                <a:latin typeface="+mn-lt"/>
                <a:ea typeface="Times New Roman" panose="02020603050405020304" pitchFamily="18" charset="0"/>
              </a:rPr>
              <a:t> tutte </a:t>
            </a:r>
            <a:r>
              <a:rPr lang="it-IT" sz="1900" dirty="0">
                <a:solidFill>
                  <a:srgbClr val="000000"/>
                </a:solidFill>
                <a:effectLst/>
                <a:latin typeface="+mn-lt"/>
                <a:ea typeface="Times New Roman" panose="02020603050405020304" pitchFamily="18" charset="0"/>
              </a:rPr>
              <a:t>le religioni e </a:t>
            </a:r>
            <a:r>
              <a:rPr lang="it-IT" sz="1900" dirty="0">
                <a:solidFill>
                  <a:srgbClr val="000000"/>
                </a:solidFill>
                <a:effectLst/>
                <a:highlight>
                  <a:srgbClr val="00FF00"/>
                </a:highlight>
                <a:latin typeface="+mn-lt"/>
                <a:ea typeface="Times New Roman" panose="02020603050405020304" pitchFamily="18" charset="0"/>
              </a:rPr>
              <a:t>non una specifica soltanto.</a:t>
            </a:r>
            <a:r>
              <a:rPr lang="it-IT" sz="1900" dirty="0">
                <a:solidFill>
                  <a:srgbClr val="000000"/>
                </a:solidFill>
                <a:effectLst/>
                <a:latin typeface="+mn-lt"/>
                <a:ea typeface="Times New Roman" panose="02020603050405020304" pitchFamily="18" charset="0"/>
              </a:rPr>
              <a:t> Non c’è discriminazione diretta. </a:t>
            </a:r>
            <a:r>
              <a:rPr lang="it-IT" sz="1900" dirty="0">
                <a:latin typeface="+mn-lt"/>
                <a:ea typeface="Times New Roman" panose="02020603050405020304" pitchFamily="18" charset="0"/>
              </a:rPr>
              <a:t> </a:t>
            </a:r>
            <a:r>
              <a:rPr lang="it-IT" sz="1900" dirty="0">
                <a:solidFill>
                  <a:srgbClr val="000000"/>
                </a:solidFill>
                <a:effectLst/>
                <a:latin typeface="+mn-lt"/>
                <a:ea typeface="Times New Roman" panose="02020603050405020304" pitchFamily="18" charset="0"/>
              </a:rPr>
              <a:t>Il criterio non è intimamente connesso alla religione.</a:t>
            </a:r>
          </a:p>
          <a:p>
            <a:pPr algn="just">
              <a:spcAft>
                <a:spcPts val="1200"/>
              </a:spcAft>
            </a:pPr>
            <a:r>
              <a:rPr lang="it-IT" sz="1900" dirty="0">
                <a:solidFill>
                  <a:srgbClr val="000000"/>
                </a:solidFill>
                <a:latin typeface="+mn-lt"/>
                <a:ea typeface="Times New Roman" panose="02020603050405020304" pitchFamily="18" charset="0"/>
              </a:rPr>
              <a:t>La regola aziendale però è tale da poter costituire una discriminazione indiretta.</a:t>
            </a:r>
            <a:r>
              <a:rPr lang="it-IT" sz="1900" dirty="0">
                <a:solidFill>
                  <a:srgbClr val="000000"/>
                </a:solidFill>
                <a:latin typeface="+mn-lt"/>
                <a:ea typeface="Times New Roman" panose="02020603050405020304" pitchFamily="18" charset="0"/>
                <a:sym typeface="Wingdings" panose="05000000000000000000" pitchFamily="2" charset="2"/>
              </a:rPr>
              <a:t> impatta su talune religioni che prescrivo porto indumenti di grandi dimensioni</a:t>
            </a:r>
          </a:p>
          <a:p>
            <a:pPr algn="just">
              <a:spcAft>
                <a:spcPts val="1200"/>
              </a:spcAft>
            </a:pPr>
            <a:r>
              <a:rPr lang="it-IT" sz="1900" dirty="0">
                <a:solidFill>
                  <a:srgbClr val="000000"/>
                </a:solidFill>
                <a:latin typeface="+mn-lt"/>
                <a:ea typeface="Times New Roman" panose="02020603050405020304" pitchFamily="18" charset="0"/>
                <a:sym typeface="Wingdings" panose="05000000000000000000" pitchFamily="2" charset="2"/>
              </a:rPr>
              <a:t>possibilità di giustificazione</a:t>
            </a:r>
          </a:p>
          <a:p>
            <a:pPr algn="just">
              <a:spcAft>
                <a:spcPts val="1200"/>
              </a:spcAft>
            </a:pPr>
            <a:r>
              <a:rPr lang="it-IT" sz="1900" dirty="0">
                <a:solidFill>
                  <a:srgbClr val="000000"/>
                </a:solidFill>
                <a:highlight>
                  <a:srgbClr val="00FF00"/>
                </a:highlight>
                <a:latin typeface="+mn-lt"/>
                <a:ea typeface="Times New Roman" panose="02020603050405020304" pitchFamily="18" charset="0"/>
              </a:rPr>
              <a:t>L</a:t>
            </a:r>
            <a:r>
              <a:rPr lang="it-IT" sz="1900" dirty="0">
                <a:solidFill>
                  <a:srgbClr val="000000"/>
                </a:solidFill>
                <a:effectLst/>
                <a:highlight>
                  <a:srgbClr val="00FF00"/>
                </a:highlight>
                <a:latin typeface="+mn-lt"/>
                <a:ea typeface="Times New Roman" panose="02020603050405020304" pitchFamily="18" charset="0"/>
              </a:rPr>
              <a:t>a volontà di un datore di lavoro di dare ai clienti un’immagine di neutralità rientra nella libertà d’impresa, riconosciuta dal</a:t>
            </a:r>
            <a:r>
              <a:rPr lang="it-IT" sz="1900" dirty="0">
                <a:solidFill>
                  <a:srgbClr val="000000"/>
                </a:solidFill>
                <a:effectLst/>
                <a:highlight>
                  <a:srgbClr val="00FFFF"/>
                </a:highlight>
                <a:latin typeface="+mn-lt"/>
                <a:ea typeface="Times New Roman" panose="02020603050405020304" pitchFamily="18" charset="0"/>
              </a:rPr>
              <a:t>l’articolo 16 della </a:t>
            </a:r>
            <a:r>
              <a:rPr lang="it-IT" sz="1900" dirty="0">
                <a:solidFill>
                  <a:srgbClr val="000000"/>
                </a:solidFill>
                <a:effectLst/>
                <a:highlight>
                  <a:srgbClr val="00FF00"/>
                </a:highlight>
                <a:latin typeface="+mn-lt"/>
                <a:ea typeface="Times New Roman" panose="02020603050405020304" pitchFamily="18" charset="0"/>
              </a:rPr>
              <a:t>Carta, ed ha, in linea di principio, carattere legittimo, in particolare qualora il datore di lavoro coinvolga nel perseguimento di tale obiettivo soltanto i dipendenti che si suppone entrino in contatto con i clienti del medesimo.</a:t>
            </a:r>
          </a:p>
          <a:p>
            <a:pPr marL="0" indent="0" algn="just">
              <a:spcAft>
                <a:spcPts val="1200"/>
              </a:spcAft>
              <a:buNone/>
            </a:pPr>
            <a:endParaRPr lang="it-IT" sz="1800" dirty="0">
              <a:effectLst/>
              <a:latin typeface="Times New Roman" panose="02020603050405020304" pitchFamily="18" charset="0"/>
              <a:ea typeface="Times New Roman" panose="02020603050405020304" pitchFamily="18" charset="0"/>
            </a:endParaRPr>
          </a:p>
          <a:p>
            <a:pPr algn="just">
              <a:spcAft>
                <a:spcPts val="1200"/>
              </a:spcAft>
            </a:pPr>
            <a:endParaRPr lang="it-IT" sz="1800" dirty="0">
              <a:effectLst/>
              <a:latin typeface="Times New Roman" panose="02020603050405020304" pitchFamily="18" charset="0"/>
              <a:ea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3AF8C143-548C-8E0D-8FAE-8D409D569565}"/>
              </a:ext>
            </a:extLst>
          </p:cNvPr>
          <p:cNvPicPr>
            <a:picLocks noChangeAspect="1"/>
          </p:cNvPicPr>
          <p:nvPr/>
        </p:nvPicPr>
        <p:blipFill>
          <a:blip r:embed="rId2"/>
          <a:stretch>
            <a:fillRect/>
          </a:stretch>
        </p:blipFill>
        <p:spPr>
          <a:xfrm>
            <a:off x="-1" y="0"/>
            <a:ext cx="12192000" cy="1206265"/>
          </a:xfrm>
          <a:prstGeom prst="rect">
            <a:avLst/>
          </a:prstGeom>
        </p:spPr>
      </p:pic>
    </p:spTree>
    <p:extLst>
      <p:ext uri="{BB962C8B-B14F-4D97-AF65-F5344CB8AC3E}">
        <p14:creationId xmlns:p14="http://schemas.microsoft.com/office/powerpoint/2010/main" val="23355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F32AE9-85EE-04BC-BEBF-47784974F4C7}"/>
              </a:ext>
            </a:extLst>
          </p:cNvPr>
          <p:cNvSpPr>
            <a:spLocks noGrp="1"/>
          </p:cNvSpPr>
          <p:nvPr>
            <p:ph type="title"/>
          </p:nvPr>
        </p:nvSpPr>
        <p:spPr/>
        <p:txBody>
          <a:bodyPr/>
          <a:lstStyle/>
          <a:p>
            <a:r>
              <a:rPr lang="it-IT" dirty="0"/>
              <a:t>Critiche</a:t>
            </a:r>
          </a:p>
        </p:txBody>
      </p:sp>
      <p:sp>
        <p:nvSpPr>
          <p:cNvPr id="3" name="Segnaposto contenuto 2">
            <a:extLst>
              <a:ext uri="{FF2B5EF4-FFF2-40B4-BE49-F238E27FC236}">
                <a16:creationId xmlns:a16="http://schemas.microsoft.com/office/drawing/2014/main" id="{D0ECE748-2494-2398-61B3-96ECC9116AA9}"/>
              </a:ext>
            </a:extLst>
          </p:cNvPr>
          <p:cNvSpPr>
            <a:spLocks noGrp="1"/>
          </p:cNvSpPr>
          <p:nvPr>
            <p:ph idx="1"/>
          </p:nvPr>
        </p:nvSpPr>
        <p:spPr>
          <a:xfrm>
            <a:off x="475861" y="1819469"/>
            <a:ext cx="10877939" cy="4105470"/>
          </a:xfrm>
        </p:spPr>
        <p:txBody>
          <a:bodyPr>
            <a:normAutofit fontScale="62500" lnSpcReduction="20000"/>
          </a:bodyPr>
          <a:lstStyle/>
          <a:p>
            <a:pPr algn="just"/>
            <a:r>
              <a:rPr lang="it-IT" sz="2900" dirty="0">
                <a:latin typeface="+mn-lt"/>
              </a:rPr>
              <a:t>Contraddittorio dire che soddisfare i desideri discriminatori dei clienti non è giustificato e costituisce discriminazione diretta e dall’altra ritenere che una norma che impone stretta neutralità non lo è. Quale fine promuove il datore di lavoro? Nota che obbligo di neutralità non si deve applicare a chi non è a contatto con il pubblico. Tutelare la semplice sensibilità dei clienti? Valutazione in astratto o in concreto del rischio?</a:t>
            </a:r>
          </a:p>
          <a:p>
            <a:r>
              <a:rPr lang="it-IT" sz="2900" dirty="0">
                <a:latin typeface="+mn-lt"/>
              </a:rPr>
              <a:t>L’obiettivo di promuovere inclusione, sotteso al diritto antidiscriminatorio, viene frustrato. Donne musulmane costrette a scegliere tra lavoro e precetto religioso.</a:t>
            </a:r>
          </a:p>
          <a:p>
            <a:r>
              <a:rPr lang="it-IT" sz="2900" dirty="0">
                <a:latin typeface="+mn-lt"/>
              </a:rPr>
              <a:t>Idea che solo una stretta neutralità, intesa come indifferenza al fatto religioso e escludente verso di esso, garantisca parità di trattamento </a:t>
            </a:r>
            <a:r>
              <a:rPr lang="it-IT" sz="2900" dirty="0">
                <a:latin typeface="+mn-lt"/>
                <a:sym typeface="Wingdings" panose="05000000000000000000" pitchFamily="2" charset="2"/>
              </a:rPr>
              <a:t> tutela di chi non è religioso. Una politica che riconoscesse la libertà del porto di tutti i segni religiosi non sarebbe ugualmente rispettosa della parità di trattamento?</a:t>
            </a:r>
          </a:p>
          <a:p>
            <a:r>
              <a:rPr lang="it-IT" sz="2900" dirty="0">
                <a:latin typeface="+mn-lt"/>
                <a:sym typeface="Wingdings" panose="05000000000000000000" pitchFamily="2" charset="2"/>
              </a:rPr>
              <a:t>C’è idea che la religione sia fondamentalmente una questione legata al credere in un qualcosa di trascendente e che le prescrizioni religiosi siano qualcosa di secondario?</a:t>
            </a:r>
          </a:p>
          <a:p>
            <a:r>
              <a:rPr lang="it-IT" sz="2900" dirty="0">
                <a:latin typeface="+mn-lt"/>
                <a:sym typeface="Wingdings" panose="05000000000000000000" pitchFamily="2" charset="2"/>
              </a:rPr>
              <a:t> avv. Generale </a:t>
            </a:r>
            <a:r>
              <a:rPr lang="it-IT" sz="2900" dirty="0" err="1">
                <a:latin typeface="+mn-lt"/>
                <a:sym typeface="Wingdings" panose="05000000000000000000" pitchFamily="2" charset="2"/>
              </a:rPr>
              <a:t>Kokott</a:t>
            </a:r>
            <a:r>
              <a:rPr lang="it-IT" sz="2900" dirty="0">
                <a:latin typeface="+mn-lt"/>
                <a:sym typeface="Wingdings" panose="05000000000000000000" pitchFamily="2" charset="2"/>
              </a:rPr>
              <a:t>: </a:t>
            </a:r>
            <a:r>
              <a:rPr lang="it-IT" sz="2900" kern="100" dirty="0">
                <a:effectLst/>
                <a:latin typeface="+mn-lt"/>
                <a:ea typeface="Calibri" panose="020F0502020204030204" pitchFamily="34" charset="0"/>
                <a:cs typeface="Times New Roman" panose="02020603050405020304" pitchFamily="18" charset="0"/>
              </a:rPr>
              <a:t>«mentre un lavoratore non può “lasciare al guardaroba” il proprio sesso, la propria origine etnica, il proprio orientamento sessuale, la propria età o il proprio handicap non appena entra nei locali del proprio datore di lavoro, dallo stesso può essere pretesa una certa riservatezza per quanto attiene all’esercizio della religione sul luogo di lavoro, che si tratti di pratiche religiose, di comportamenti motivati dalla religione oppure – come nella specie – del suo abbigliamento».</a:t>
            </a:r>
          </a:p>
          <a:p>
            <a:endParaRPr lang="it-IT" dirty="0">
              <a:sym typeface="Wingdings" panose="05000000000000000000" pitchFamily="2" charset="2"/>
            </a:endParaRPr>
          </a:p>
          <a:p>
            <a:endParaRPr lang="it-IT" dirty="0"/>
          </a:p>
        </p:txBody>
      </p:sp>
      <p:pic>
        <p:nvPicPr>
          <p:cNvPr id="4" name="Immagine 3">
            <a:extLst>
              <a:ext uri="{FF2B5EF4-FFF2-40B4-BE49-F238E27FC236}">
                <a16:creationId xmlns:a16="http://schemas.microsoft.com/office/drawing/2014/main" id="{75AE49CD-D474-3D43-3194-99E27A16BC8F}"/>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2355958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7A9E68-D910-A9B0-2682-F35D12D86E3C}"/>
              </a:ext>
            </a:extLst>
          </p:cNvPr>
          <p:cNvSpPr>
            <a:spLocks noGrp="1"/>
          </p:cNvSpPr>
          <p:nvPr>
            <p:ph type="title"/>
          </p:nvPr>
        </p:nvSpPr>
        <p:spPr>
          <a:xfrm>
            <a:off x="485192" y="1335636"/>
            <a:ext cx="10868608" cy="577140"/>
          </a:xfrm>
        </p:spPr>
        <p:txBody>
          <a:bodyPr/>
          <a:lstStyle/>
          <a:p>
            <a:r>
              <a:rPr lang="it-IT" dirty="0"/>
              <a:t>II  </a:t>
            </a:r>
            <a:r>
              <a:rPr lang="it-IT" dirty="0" err="1"/>
              <a:t>Wabe</a:t>
            </a:r>
            <a:r>
              <a:rPr lang="it-IT" dirty="0"/>
              <a:t>: una parziale rivisitazione?</a:t>
            </a:r>
          </a:p>
        </p:txBody>
      </p:sp>
      <p:sp>
        <p:nvSpPr>
          <p:cNvPr id="3" name="Segnaposto contenuto 2">
            <a:extLst>
              <a:ext uri="{FF2B5EF4-FFF2-40B4-BE49-F238E27FC236}">
                <a16:creationId xmlns:a16="http://schemas.microsoft.com/office/drawing/2014/main" id="{6D7227B5-D09E-E3BA-BDA3-D190213C9A65}"/>
              </a:ext>
            </a:extLst>
          </p:cNvPr>
          <p:cNvSpPr>
            <a:spLocks noGrp="1"/>
          </p:cNvSpPr>
          <p:nvPr>
            <p:ph idx="1"/>
          </p:nvPr>
        </p:nvSpPr>
        <p:spPr>
          <a:xfrm>
            <a:off x="485192" y="1912776"/>
            <a:ext cx="10868608" cy="4264187"/>
          </a:xfrm>
        </p:spPr>
        <p:txBody>
          <a:bodyPr/>
          <a:lstStyle/>
          <a:p>
            <a:pPr algn="just"/>
            <a:r>
              <a:rPr lang="it-IT" dirty="0"/>
              <a:t>Germania standard di tutela libertà religiosa più elevato. </a:t>
            </a:r>
          </a:p>
          <a:p>
            <a:pPr algn="just"/>
            <a:r>
              <a:rPr lang="it-IT" dirty="0"/>
              <a:t>Il datore di lavoro deve dimostrare che la proibizione del simbolo religioso risponde a un effettivo calo di vendite. </a:t>
            </a:r>
          </a:p>
          <a:p>
            <a:pPr algn="just"/>
            <a:r>
              <a:rPr lang="it-IT" dirty="0"/>
              <a:t>Proporzionalità in senso stretto. Rischio concreto. </a:t>
            </a:r>
          </a:p>
          <a:p>
            <a:pPr algn="just"/>
            <a:r>
              <a:rPr lang="it-IT" dirty="0"/>
              <a:t>Questione 1: discriminazione diretta o indiretta divieto generale ma solo di simboli religiosi visibili (no crocifisso)?</a:t>
            </a:r>
          </a:p>
          <a:p>
            <a:pPr algn="just"/>
            <a:r>
              <a:rPr lang="it-IT" dirty="0"/>
              <a:t>Questione 2: La sentenza </a:t>
            </a:r>
            <a:r>
              <a:rPr lang="it-IT" dirty="0" err="1"/>
              <a:t>Achbita</a:t>
            </a:r>
            <a:r>
              <a:rPr lang="it-IT" dirty="0"/>
              <a:t> impone ai giudici tedesco, in virtù del primato, di abbandonare lo standard più favorevole alla libertà religiosa e di ammettere che imprenditore possa introdurre regola neutralità? </a:t>
            </a:r>
          </a:p>
        </p:txBody>
      </p:sp>
      <p:pic>
        <p:nvPicPr>
          <p:cNvPr id="4" name="Immagine 3">
            <a:extLst>
              <a:ext uri="{FF2B5EF4-FFF2-40B4-BE49-F238E27FC236}">
                <a16:creationId xmlns:a16="http://schemas.microsoft.com/office/drawing/2014/main" id="{C395400E-888B-D06A-945F-C3A9278495DD}"/>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82889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765DCE-F951-5AA0-A148-BA03D89DB691}"/>
              </a:ext>
            </a:extLst>
          </p:cNvPr>
          <p:cNvSpPr>
            <a:spLocks noGrp="1"/>
          </p:cNvSpPr>
          <p:nvPr>
            <p:ph type="title"/>
          </p:nvPr>
        </p:nvSpPr>
        <p:spPr/>
        <p:txBody>
          <a:bodyPr/>
          <a:lstStyle/>
          <a:p>
            <a:r>
              <a:rPr lang="it-IT" dirty="0" err="1"/>
              <a:t>Wabe</a:t>
            </a:r>
            <a:r>
              <a:rPr lang="it-IT" dirty="0"/>
              <a:t> C‑804/18 e C‑341/19</a:t>
            </a:r>
          </a:p>
        </p:txBody>
      </p:sp>
      <p:sp>
        <p:nvSpPr>
          <p:cNvPr id="3" name="Segnaposto contenuto 2">
            <a:extLst>
              <a:ext uri="{FF2B5EF4-FFF2-40B4-BE49-F238E27FC236}">
                <a16:creationId xmlns:a16="http://schemas.microsoft.com/office/drawing/2014/main" id="{F17711F3-1FBE-BF80-2BCC-F5F929D30FD6}"/>
              </a:ext>
            </a:extLst>
          </p:cNvPr>
          <p:cNvSpPr>
            <a:spLocks noGrp="1"/>
          </p:cNvSpPr>
          <p:nvPr>
            <p:ph idx="1"/>
          </p:nvPr>
        </p:nvSpPr>
        <p:spPr>
          <a:xfrm>
            <a:off x="401217" y="1987420"/>
            <a:ext cx="10952584" cy="4189543"/>
          </a:xfrm>
        </p:spPr>
        <p:txBody>
          <a:bodyPr>
            <a:normAutofit fontScale="85000" lnSpcReduction="10000"/>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la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Wabe</a:t>
            </a:r>
            <a:r>
              <a:rPr lang="it-IT" sz="1800" dirty="0">
                <a:effectLst/>
                <a:latin typeface="Calibri" panose="020F0502020204030204" pitchFamily="34" charset="0"/>
                <a:ea typeface="Calibri" panose="020F0502020204030204" pitchFamily="34" charset="0"/>
                <a:cs typeface="Times New Roman" panose="02020603050405020304" pitchFamily="18" charset="0"/>
              </a:rPr>
              <a:t> è una società privata che gestisce un notevole numero di asili nido in Germania. Al fine di garantire lo sviluppo libero dei bambini e il desiderio dei genitori di far educare i loro figli da persone che non manifestino la loro religione, la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Wabe</a:t>
            </a:r>
            <a:r>
              <a:rPr lang="it-IT" sz="1800" dirty="0">
                <a:effectLst/>
                <a:latin typeface="Calibri" panose="020F0502020204030204" pitchFamily="34" charset="0"/>
                <a:ea typeface="Calibri" panose="020F0502020204030204" pitchFamily="34" charset="0"/>
                <a:cs typeface="Times New Roman" panose="02020603050405020304" pitchFamily="18" charset="0"/>
              </a:rPr>
              <a:t> persegue una policy aziendale aconfessionale, imponendo ai propri collaboratori di </a:t>
            </a:r>
            <a:r>
              <a:rPr lang="it-I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non indossare alcun segno </a:t>
            </a:r>
            <a:r>
              <a:rPr lang="it-IT"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visibile</a:t>
            </a:r>
            <a:r>
              <a:rPr lang="it-I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che esprima  qualsiasi convinzione politica, filosofica o religiosa. (Corte di giustizia UE su rinvio dalla Germania,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sent</a:t>
            </a:r>
            <a:r>
              <a:rPr lang="it-IT" sz="1800" dirty="0">
                <a:effectLst/>
                <a:latin typeface="Calibri" panose="020F0502020204030204" pitchFamily="34" charset="0"/>
                <a:ea typeface="Calibri" panose="020F0502020204030204" pitchFamily="34" charset="0"/>
                <a:cs typeface="Times New Roman" panose="02020603050405020304" pitchFamily="18" charset="0"/>
              </a:rPr>
              <a:t>. 15 luglio 2021, causa C-804/18 e C-341/19,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Wabe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https://eur-lex.europa.eu/</a:t>
            </a:r>
            <a:r>
              <a:rPr lang="it-IT"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legal-content</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/IT/TXT/PDF/?uri=CELEX:62018CJ0804</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r>
              <a:rPr lang="it-IT" sz="1800" dirty="0">
                <a:latin typeface="Calibri" panose="020F0502020204030204" pitchFamily="34" charset="0"/>
                <a:ea typeface="Calibri" panose="020F0502020204030204" pitchFamily="34" charset="0"/>
                <a:cs typeface="Times New Roman" panose="02020603050405020304" pitchFamily="18" charset="0"/>
              </a:rPr>
              <a:t>Corte di giustizia: se il divieto riguarda il porto di un segno religioso visibile – poiché questo concerne solo alcune religioni specifiche (islam, ebraismo, sikhismo) – discriminazione diretta. No. </a:t>
            </a:r>
          </a:p>
          <a:p>
            <a:r>
              <a:rPr lang="it-IT" sz="1800" dirty="0">
                <a:latin typeface="Calibri" panose="020F0502020204030204" pitchFamily="34" charset="0"/>
                <a:ea typeface="Calibri" panose="020F0502020204030204" pitchFamily="34" charset="0"/>
                <a:cs typeface="Times New Roman" panose="02020603050405020304" pitchFamily="18" charset="0"/>
              </a:rPr>
              <a:t>Se il divieto è rispetto a qualsiasi segno religioso </a:t>
            </a:r>
            <a:r>
              <a:rPr lang="it-IT"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discriminazione indiretta non diretta per religione  giustificazione proporzionalità</a:t>
            </a:r>
          </a:p>
          <a:p>
            <a:pPr algn="just"/>
            <a:r>
              <a:rPr lang="it-IT"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 differenza di </a:t>
            </a:r>
            <a:r>
              <a:rPr lang="it-IT" sz="1800"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Achbita</a:t>
            </a:r>
            <a:r>
              <a:rPr lang="it-IT"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la Corte dice </a:t>
            </a:r>
            <a:r>
              <a:rPr lang="it-IT"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it-IT" sz="1800" dirty="0">
                <a:solidFill>
                  <a:srgbClr val="000000"/>
                </a:solidFill>
                <a:effectLst/>
                <a:latin typeface="Times New Roman" panose="02020603050405020304" pitchFamily="18" charset="0"/>
                <a:ea typeface="Times New Roman" panose="02020603050405020304" pitchFamily="18" charset="0"/>
              </a:rPr>
              <a:t>Ciò premesso, </a:t>
            </a:r>
            <a:r>
              <a:rPr lang="it-IT" sz="1800" dirty="0">
                <a:solidFill>
                  <a:srgbClr val="000000"/>
                </a:solidFill>
                <a:effectLst/>
                <a:highlight>
                  <a:srgbClr val="FFFF00"/>
                </a:highlight>
                <a:latin typeface="Times New Roman" panose="02020603050405020304" pitchFamily="18" charset="0"/>
                <a:ea typeface="Times New Roman" panose="02020603050405020304" pitchFamily="18" charset="0"/>
              </a:rPr>
              <a:t>la semplice volontà di un datore di lavoro di condurre una politica di neutralità, sebbene costituisca, di per sé, una finalità legittima, non è di per sé sufficiente a giustificare in modo oggettivo una differenza di trattamento indirettamente fondata sulla religione o sulle convinzioni personali</a:t>
            </a:r>
            <a:r>
              <a:rPr lang="it-IT" sz="1800" dirty="0">
                <a:solidFill>
                  <a:srgbClr val="000000"/>
                </a:solidFill>
                <a:effectLst/>
                <a:latin typeface="Times New Roman" panose="02020603050405020304" pitchFamily="18" charset="0"/>
                <a:ea typeface="Times New Roman" panose="02020603050405020304" pitchFamily="18" charset="0"/>
              </a:rPr>
              <a:t>, dato che il </a:t>
            </a:r>
            <a:r>
              <a:rPr lang="it-IT" sz="1800" dirty="0">
                <a:solidFill>
                  <a:srgbClr val="000000"/>
                </a:solidFill>
                <a:effectLst/>
                <a:highlight>
                  <a:srgbClr val="00FF00"/>
                </a:highlight>
                <a:latin typeface="Times New Roman" panose="02020603050405020304" pitchFamily="18" charset="0"/>
                <a:ea typeface="Times New Roman" panose="02020603050405020304" pitchFamily="18" charset="0"/>
              </a:rPr>
              <a:t>carattere oggettivo di una siffatta giustificazione può ravvisarsi solo a fronte di un’esigenza reale di tale datore di lavoro</a:t>
            </a:r>
            <a:r>
              <a:rPr lang="it-IT" sz="1800" dirty="0">
                <a:solidFill>
                  <a:srgbClr val="000000"/>
                </a:solidFill>
                <a:effectLst/>
                <a:latin typeface="Times New Roman" panose="02020603050405020304" pitchFamily="18" charset="0"/>
                <a:ea typeface="Times New Roman" panose="02020603050405020304" pitchFamily="18" charset="0"/>
              </a:rPr>
              <a:t>, che spetta a quest’ultimo dimostrare».</a:t>
            </a:r>
          </a:p>
          <a:p>
            <a:r>
              <a:rPr lang="it-IT" sz="1800" dirty="0">
                <a:solidFill>
                  <a:srgbClr val="000000"/>
                </a:solidFill>
                <a:effectLst/>
                <a:latin typeface="Times New Roman" panose="02020603050405020304" pitchFamily="18" charset="0"/>
                <a:ea typeface="Times New Roman" panose="02020603050405020304" pitchFamily="18" charset="0"/>
              </a:rPr>
              <a:t>si</a:t>
            </a:r>
            <a:r>
              <a:rPr lang="it-IT" sz="1800" dirty="0">
                <a:solidFill>
                  <a:srgbClr val="000000"/>
                </a:solidFill>
                <a:effectLst/>
                <a:highlight>
                  <a:srgbClr val="00FF00"/>
                </a:highlight>
                <a:latin typeface="Times New Roman" panose="02020603050405020304" pitchFamily="18" charset="0"/>
                <a:ea typeface="Times New Roman" panose="02020603050405020304" pitchFamily="18" charset="0"/>
              </a:rPr>
              <a:t> </a:t>
            </a:r>
            <a:r>
              <a:rPr lang="it-IT" sz="1800" dirty="0">
                <a:solidFill>
                  <a:srgbClr val="000000"/>
                </a:solidFill>
                <a:effectLst/>
                <a:latin typeface="Times New Roman" panose="02020603050405020304" pitchFamily="18" charset="0"/>
                <a:ea typeface="Times New Roman" panose="02020603050405020304" pitchFamily="18" charset="0"/>
              </a:rPr>
              <a:t>può, in primo luogo, tener conto, in particolare, dei diritti e delle legittime aspettative dei clienti o degli utenti. Ciò vale, ad esempio, per il </a:t>
            </a:r>
            <a:r>
              <a:rPr lang="it-IT" sz="1800" dirty="0">
                <a:solidFill>
                  <a:srgbClr val="000000"/>
                </a:solidFill>
                <a:effectLst/>
                <a:highlight>
                  <a:srgbClr val="00FF00"/>
                </a:highlight>
                <a:latin typeface="Times New Roman" panose="02020603050405020304" pitchFamily="18" charset="0"/>
                <a:ea typeface="Times New Roman" panose="02020603050405020304" pitchFamily="18" charset="0"/>
              </a:rPr>
              <a:t>diritto dei genitori di provvedere all’educazione e all’istruzione dei loro figli secondo le loro convinzioni religiose, filosofiche e pedagogiche riconosciuto </a:t>
            </a:r>
            <a:r>
              <a:rPr lang="it-IT" sz="1800" dirty="0">
                <a:solidFill>
                  <a:srgbClr val="000000"/>
                </a:solidFill>
                <a:effectLst/>
                <a:latin typeface="Times New Roman" panose="02020603050405020304" pitchFamily="18" charset="0"/>
                <a:ea typeface="Times New Roman" panose="02020603050405020304" pitchFamily="18" charset="0"/>
              </a:rPr>
              <a:t>all’articolo 14 della Carta e per il loro desiderio di far educare i loro figli da persone che non manifestino la loro religione o le loro convinzioni personali allorché sono a contatto con i bambini al fine, segnatamente, di </a:t>
            </a:r>
            <a:r>
              <a:rPr lang="it-IT" sz="1800" dirty="0">
                <a:solidFill>
                  <a:srgbClr val="000000"/>
                </a:solidFill>
                <a:effectLst/>
                <a:highlight>
                  <a:srgbClr val="00FF00"/>
                </a:highlight>
                <a:latin typeface="Times New Roman" panose="02020603050405020304" pitchFamily="18" charset="0"/>
                <a:ea typeface="Times New Roman" panose="02020603050405020304" pitchFamily="18" charset="0"/>
              </a:rPr>
              <a:t>«garantire lo sviluppo individuale e libero dei bambini per quanto riguarda la religione, le convinzioni personali e la politica», come previsto dall’istruzione </a:t>
            </a:r>
            <a:r>
              <a:rPr lang="it-IT" sz="1800" dirty="0">
                <a:solidFill>
                  <a:srgbClr val="000000"/>
                </a:solidFill>
                <a:effectLst/>
                <a:latin typeface="Times New Roman" panose="02020603050405020304" pitchFamily="18" charset="0"/>
                <a:ea typeface="Times New Roman" panose="02020603050405020304" pitchFamily="18" charset="0"/>
              </a:rPr>
              <a:t>di servizio adottata dalla WABE</a:t>
            </a:r>
          </a:p>
        </p:txBody>
      </p:sp>
      <p:pic>
        <p:nvPicPr>
          <p:cNvPr id="4" name="Immagine 3">
            <a:extLst>
              <a:ext uri="{FF2B5EF4-FFF2-40B4-BE49-F238E27FC236}">
                <a16:creationId xmlns:a16="http://schemas.microsoft.com/office/drawing/2014/main" id="{79295499-CD0A-A731-C6C0-7B62BC5ED933}"/>
              </a:ext>
            </a:extLst>
          </p:cNvPr>
          <p:cNvPicPr>
            <a:picLocks noChangeAspect="1"/>
          </p:cNvPicPr>
          <p:nvPr/>
        </p:nvPicPr>
        <p:blipFill>
          <a:blip r:embed="rId3"/>
          <a:stretch>
            <a:fillRect/>
          </a:stretch>
        </p:blipFill>
        <p:spPr>
          <a:xfrm>
            <a:off x="0" y="0"/>
            <a:ext cx="12192000" cy="1206265"/>
          </a:xfrm>
          <a:prstGeom prst="rect">
            <a:avLst/>
          </a:prstGeom>
        </p:spPr>
      </p:pic>
    </p:spTree>
    <p:extLst>
      <p:ext uri="{BB962C8B-B14F-4D97-AF65-F5344CB8AC3E}">
        <p14:creationId xmlns:p14="http://schemas.microsoft.com/office/powerpoint/2010/main" val="37497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73DFC1-AB6F-8E54-5750-F9A6B7DB01C7}"/>
              </a:ext>
            </a:extLst>
          </p:cNvPr>
          <p:cNvSpPr>
            <a:spLocks noGrp="1"/>
          </p:cNvSpPr>
          <p:nvPr>
            <p:ph type="title"/>
          </p:nvPr>
        </p:nvSpPr>
        <p:spPr/>
        <p:txBody>
          <a:bodyPr/>
          <a:lstStyle/>
          <a:p>
            <a:r>
              <a:rPr lang="it-IT" dirty="0"/>
              <a:t>Il margine di apprezzamento nazionale</a:t>
            </a:r>
          </a:p>
        </p:txBody>
      </p:sp>
      <p:pic>
        <p:nvPicPr>
          <p:cNvPr id="7" name="Segnaposto contenuto 6">
            <a:extLst>
              <a:ext uri="{FF2B5EF4-FFF2-40B4-BE49-F238E27FC236}">
                <a16:creationId xmlns:a16="http://schemas.microsoft.com/office/drawing/2014/main" id="{DC04FC37-2D32-3B81-1BC8-042B25708466}"/>
              </a:ext>
            </a:extLst>
          </p:cNvPr>
          <p:cNvPicPr>
            <a:picLocks noGrp="1" noChangeAspect="1"/>
          </p:cNvPicPr>
          <p:nvPr>
            <p:ph idx="1"/>
          </p:nvPr>
        </p:nvPicPr>
        <p:blipFill>
          <a:blip r:embed="rId2"/>
          <a:stretch>
            <a:fillRect/>
          </a:stretch>
        </p:blipFill>
        <p:spPr>
          <a:xfrm>
            <a:off x="961053" y="1725693"/>
            <a:ext cx="9955763" cy="4426695"/>
          </a:xfrm>
          <a:prstGeom prst="rect">
            <a:avLst/>
          </a:prstGeom>
        </p:spPr>
      </p:pic>
      <p:pic>
        <p:nvPicPr>
          <p:cNvPr id="3" name="Immagine 2">
            <a:extLst>
              <a:ext uri="{FF2B5EF4-FFF2-40B4-BE49-F238E27FC236}">
                <a16:creationId xmlns:a16="http://schemas.microsoft.com/office/drawing/2014/main" id="{1388991B-23C8-DBE6-A490-C02F274CF053}"/>
              </a:ext>
            </a:extLst>
          </p:cNvPr>
          <p:cNvPicPr>
            <a:picLocks noChangeAspect="1"/>
          </p:cNvPicPr>
          <p:nvPr/>
        </p:nvPicPr>
        <p:blipFill>
          <a:blip r:embed="rId3"/>
          <a:stretch>
            <a:fillRect/>
          </a:stretch>
        </p:blipFill>
        <p:spPr>
          <a:xfrm>
            <a:off x="0" y="0"/>
            <a:ext cx="12192000" cy="1206265"/>
          </a:xfrm>
          <a:prstGeom prst="rect">
            <a:avLst/>
          </a:prstGeom>
        </p:spPr>
      </p:pic>
    </p:spTree>
    <p:extLst>
      <p:ext uri="{BB962C8B-B14F-4D97-AF65-F5344CB8AC3E}">
        <p14:creationId xmlns:p14="http://schemas.microsoft.com/office/powerpoint/2010/main" val="123775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D5AFD5-8FB1-3AA8-E6E6-0CF664940D82}"/>
              </a:ext>
            </a:extLst>
          </p:cNvPr>
          <p:cNvSpPr>
            <a:spLocks noGrp="1"/>
          </p:cNvSpPr>
          <p:nvPr>
            <p:ph type="title"/>
          </p:nvPr>
        </p:nvSpPr>
        <p:spPr>
          <a:xfrm>
            <a:off x="503853" y="1335636"/>
            <a:ext cx="10849947" cy="791744"/>
          </a:xfrm>
        </p:spPr>
        <p:txBody>
          <a:bodyPr/>
          <a:lstStyle/>
          <a:p>
            <a:r>
              <a:rPr lang="it-IT" dirty="0"/>
              <a:t>Non solo il velo….</a:t>
            </a:r>
          </a:p>
        </p:txBody>
      </p:sp>
      <p:pic>
        <p:nvPicPr>
          <p:cNvPr id="1026" name="Picture 2" descr="Crocifisso in classe? Fioramonti dice no: sono per la scuola laica -  Notizie Scuola">
            <a:extLst>
              <a:ext uri="{FF2B5EF4-FFF2-40B4-BE49-F238E27FC236}">
                <a16:creationId xmlns:a16="http://schemas.microsoft.com/office/drawing/2014/main" id="{DDF81E77-2611-F920-7B9B-3B632F5036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265714"/>
            <a:ext cx="2926188" cy="219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ancia: veleni su velo, Macron riceve Consiglio musulmano - Francia -  ANSAMed.it">
            <a:extLst>
              <a:ext uri="{FF2B5EF4-FFF2-40B4-BE49-F238E27FC236}">
                <a16:creationId xmlns:a16="http://schemas.microsoft.com/office/drawing/2014/main" id="{D3FED546-60AE-0771-4D99-6B1DC93A5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307" y="3068710"/>
            <a:ext cx="3160014" cy="2518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 Multani">
            <a:extLst>
              <a:ext uri="{FF2B5EF4-FFF2-40B4-BE49-F238E27FC236}">
                <a16:creationId xmlns:a16="http://schemas.microsoft.com/office/drawing/2014/main" id="{9C768691-20EC-8177-C689-7AB9C384B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598" y="2746190"/>
            <a:ext cx="1410622" cy="25189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 perché dell'abbigliamento civile degli ebrei maschi">
            <a:extLst>
              <a:ext uri="{FF2B5EF4-FFF2-40B4-BE49-F238E27FC236}">
                <a16:creationId xmlns:a16="http://schemas.microsoft.com/office/drawing/2014/main" id="{151D48A1-339D-D83E-5C86-9167D6458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0694" y="3015042"/>
            <a:ext cx="3030065" cy="2983449"/>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CD50D9CF-35B8-B0B7-84CB-851470C1ACA4}"/>
              </a:ext>
            </a:extLst>
          </p:cNvPr>
          <p:cNvPicPr>
            <a:picLocks noChangeAspect="1"/>
          </p:cNvPicPr>
          <p:nvPr/>
        </p:nvPicPr>
        <p:blipFill>
          <a:blip r:embed="rId6"/>
          <a:stretch>
            <a:fillRect/>
          </a:stretch>
        </p:blipFill>
        <p:spPr>
          <a:xfrm>
            <a:off x="0" y="116537"/>
            <a:ext cx="12192000" cy="1040460"/>
          </a:xfrm>
          <a:prstGeom prst="rect">
            <a:avLst/>
          </a:prstGeom>
        </p:spPr>
      </p:pic>
    </p:spTree>
    <p:extLst>
      <p:ext uri="{BB962C8B-B14F-4D97-AF65-F5344CB8AC3E}">
        <p14:creationId xmlns:p14="http://schemas.microsoft.com/office/powerpoint/2010/main" val="3625335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83209-4147-1FC7-13A7-836679649576}"/>
              </a:ext>
            </a:extLst>
          </p:cNvPr>
          <p:cNvSpPr>
            <a:spLocks noGrp="1"/>
          </p:cNvSpPr>
          <p:nvPr>
            <p:ph type="title"/>
          </p:nvPr>
        </p:nvSpPr>
        <p:spPr/>
        <p:txBody>
          <a:bodyPr/>
          <a:lstStyle/>
          <a:p>
            <a:r>
              <a:rPr lang="it-IT" dirty="0"/>
              <a:t>Corte europea diritti uomo</a:t>
            </a:r>
          </a:p>
        </p:txBody>
      </p:sp>
      <p:sp>
        <p:nvSpPr>
          <p:cNvPr id="3" name="Segnaposto contenuto 2">
            <a:extLst>
              <a:ext uri="{FF2B5EF4-FFF2-40B4-BE49-F238E27FC236}">
                <a16:creationId xmlns:a16="http://schemas.microsoft.com/office/drawing/2014/main" id="{A9E2FCC0-BD6D-6634-2C99-37BCC70A15F9}"/>
              </a:ext>
            </a:extLst>
          </p:cNvPr>
          <p:cNvSpPr>
            <a:spLocks noGrp="1"/>
          </p:cNvSpPr>
          <p:nvPr>
            <p:ph idx="1"/>
          </p:nvPr>
        </p:nvSpPr>
        <p:spPr>
          <a:xfrm>
            <a:off x="623596" y="1945904"/>
            <a:ext cx="10515600" cy="3885826"/>
          </a:xfrm>
        </p:spPr>
        <p:txBody>
          <a:bodyPr>
            <a:normAutofit fontScale="70000" lnSpcReduction="20000"/>
          </a:bodyPr>
          <a:lstStyle/>
          <a:p>
            <a:r>
              <a:rPr lang="it-IT" sz="2300" dirty="0"/>
              <a:t>Molte sentenze della Corte europea con soluzioni diverse.</a:t>
            </a:r>
          </a:p>
          <a:p>
            <a:pPr algn="just"/>
            <a:r>
              <a:rPr lang="it-IT" sz="2300" dirty="0"/>
              <a:t>Atteggiamento deferente verso le scelte dello Stato – margine di apprezzamento</a:t>
            </a:r>
            <a:r>
              <a:rPr lang="it-IT" sz="2300" dirty="0">
                <a:sym typeface="Wingdings" panose="05000000000000000000" pitchFamily="2" charset="2"/>
              </a:rPr>
              <a:t> rapporto tra Stato e confessioni religiose diverse paesi rigidamente separatisti, paesi confessionali, islam ecc.</a:t>
            </a:r>
          </a:p>
          <a:p>
            <a:r>
              <a:rPr lang="it-IT" sz="2300" dirty="0">
                <a:sym typeface="Wingdings" panose="05000000000000000000" pitchFamily="2" charset="2"/>
              </a:rPr>
              <a:t>In ambito di lavoro, per molto tempo si applicava il principio della </a:t>
            </a:r>
            <a:r>
              <a:rPr lang="it-IT" sz="2300" dirty="0" err="1">
                <a:sym typeface="Wingdings" panose="05000000000000000000" pitchFamily="2" charset="2"/>
              </a:rPr>
              <a:t>freedom</a:t>
            </a:r>
            <a:r>
              <a:rPr lang="it-IT" sz="2300" dirty="0">
                <a:sym typeface="Wingdings" panose="05000000000000000000" pitchFamily="2" charset="2"/>
              </a:rPr>
              <a:t> to </a:t>
            </a:r>
            <a:r>
              <a:rPr lang="it-IT" sz="2300" dirty="0" err="1">
                <a:sym typeface="Wingdings" panose="05000000000000000000" pitchFamily="2" charset="2"/>
              </a:rPr>
              <a:t>resign</a:t>
            </a:r>
            <a:r>
              <a:rPr lang="it-IT" sz="2300" dirty="0">
                <a:sym typeface="Wingdings" panose="05000000000000000000" pitchFamily="2" charset="2"/>
              </a:rPr>
              <a:t> </a:t>
            </a:r>
            <a:r>
              <a:rPr lang="it-IT" sz="2300" dirty="0" err="1">
                <a:sym typeface="Wingdings" panose="05000000000000000000" pitchFamily="2" charset="2"/>
              </a:rPr>
              <a:t>doctrine</a:t>
            </a:r>
            <a:r>
              <a:rPr lang="it-IT" sz="2300" dirty="0">
                <a:sym typeface="Wingdings" panose="05000000000000000000" pitchFamily="2" charset="2"/>
              </a:rPr>
              <a:t>: il lavoratore può scegliere se accettare regola aziendale o cambiare lavoro</a:t>
            </a:r>
          </a:p>
          <a:p>
            <a:r>
              <a:rPr lang="it-IT" sz="2300" dirty="0">
                <a:sym typeface="Wingdings" panose="05000000000000000000" pitchFamily="2" charset="2"/>
              </a:rPr>
              <a:t>Vedi però </a:t>
            </a:r>
            <a:r>
              <a:rPr lang="it-IT" sz="2300" dirty="0">
                <a:effectLst/>
                <a:latin typeface="Calibri" panose="020F0502020204030204" pitchFamily="34" charset="0"/>
                <a:ea typeface="Calibri" panose="020F0502020204030204" pitchFamily="34" charset="0"/>
                <a:cs typeface="Times New Roman" panose="02020603050405020304" pitchFamily="18" charset="0"/>
              </a:rPr>
              <a:t>Corte europea diritti dell’Uomo, sentenza 15.1.2013, </a:t>
            </a:r>
            <a:r>
              <a:rPr lang="it-IT" sz="2300" i="1" dirty="0" err="1">
                <a:effectLst/>
                <a:latin typeface="Calibri" panose="020F0502020204030204" pitchFamily="34" charset="0"/>
                <a:ea typeface="Calibri" panose="020F0502020204030204" pitchFamily="34" charset="0"/>
                <a:cs typeface="Times New Roman" panose="02020603050405020304" pitchFamily="18" charset="0"/>
              </a:rPr>
              <a:t>Eweida</a:t>
            </a:r>
            <a:r>
              <a:rPr lang="it-IT" sz="2300" i="1" dirty="0">
                <a:effectLst/>
                <a:latin typeface="Calibri" panose="020F0502020204030204" pitchFamily="34" charset="0"/>
                <a:ea typeface="Calibri" panose="020F0502020204030204" pitchFamily="34" charset="0"/>
                <a:cs typeface="Times New Roman" panose="02020603050405020304" pitchFamily="18" charset="0"/>
              </a:rPr>
              <a:t> and Others vs. </a:t>
            </a:r>
            <a:r>
              <a:rPr lang="it-IT" sz="2300" i="1" dirty="0" err="1">
                <a:effectLst/>
                <a:latin typeface="Calibri" panose="020F0502020204030204" pitchFamily="34" charset="0"/>
                <a:ea typeface="Calibri" panose="020F0502020204030204" pitchFamily="34" charset="0"/>
                <a:cs typeface="Times New Roman" panose="02020603050405020304" pitchFamily="18" charset="0"/>
              </a:rPr>
              <a:t>Uk</a:t>
            </a:r>
            <a:r>
              <a:rPr lang="it-IT" sz="23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2300" dirty="0">
                <a:effectLst/>
                <a:latin typeface="Calibri" panose="020F0502020204030204" pitchFamily="34" charset="0"/>
                <a:ea typeface="Calibri" panose="020F0502020204030204" pitchFamily="34" charset="0"/>
                <a:cs typeface="Times New Roman" panose="02020603050405020304" pitchFamily="18" charset="0"/>
              </a:rPr>
              <a:t>la compagnia aerea British Airways introduce una nuova divisa da lavoro per i dipendenti che sono a contatto col pubblico. Essa prevede per le donne l’obbligo di indossare una camicetta a collo aperto e un foulard. Viene esplicitamente previsto il divieto di indossare capi ed oggetti, inclusi i monili, che abbiano una qualche connotazione religiosa. Eccezioni, che devo essere previamente concordate e autorizzate dall’impresa, sono previste esclusivamente in relazione al turbante per gli appartenenti alla religione Sikh e al velo per le donne musulmane, nelle fogge e colori previsti dalla ditta. Una dipendente di fede cristiana copta, la sig.ra </a:t>
            </a:r>
            <a:r>
              <a:rPr lang="it-IT" sz="2300" dirty="0" err="1">
                <a:effectLst/>
                <a:latin typeface="Calibri" panose="020F0502020204030204" pitchFamily="34" charset="0"/>
                <a:ea typeface="Calibri" panose="020F0502020204030204" pitchFamily="34" charset="0"/>
                <a:cs typeface="Times New Roman" panose="02020603050405020304" pitchFamily="18" charset="0"/>
              </a:rPr>
              <a:t>Eweida</a:t>
            </a:r>
            <a:r>
              <a:rPr lang="it-IT" sz="2300" dirty="0">
                <a:effectLst/>
                <a:latin typeface="Calibri" panose="020F0502020204030204" pitchFamily="34" charset="0"/>
                <a:ea typeface="Calibri" panose="020F0502020204030204" pitchFamily="34" charset="0"/>
                <a:cs typeface="Times New Roman" panose="02020603050405020304" pitchFamily="18" charset="0"/>
              </a:rPr>
              <a:t> decide di indossare una croce visibile e per questo viene ripresa dal superiore. A causa del suo rifiuto di ottemperare alle indicazioni datoriali, viene sanzionata disciplinarmente. La sig. </a:t>
            </a:r>
            <a:r>
              <a:rPr lang="it-IT" sz="2300" dirty="0" err="1">
                <a:effectLst/>
                <a:latin typeface="Calibri" panose="020F0502020204030204" pitchFamily="34" charset="0"/>
                <a:ea typeface="Calibri" panose="020F0502020204030204" pitchFamily="34" charset="0"/>
                <a:cs typeface="Times New Roman" panose="02020603050405020304" pitchFamily="18" charset="0"/>
              </a:rPr>
              <a:t>Eweida</a:t>
            </a:r>
            <a:r>
              <a:rPr lang="it-IT" sz="2300" dirty="0">
                <a:effectLst/>
                <a:latin typeface="Calibri" panose="020F0502020204030204" pitchFamily="34" charset="0"/>
                <a:ea typeface="Calibri" panose="020F0502020204030204" pitchFamily="34" charset="0"/>
                <a:cs typeface="Times New Roman" panose="02020603050405020304" pitchFamily="18" charset="0"/>
              </a:rPr>
              <a:t> ricorre ai vari gradi di giudizio inglesi e infine fa ricorso alla Corte europea dei diritti dell’uomo.</a:t>
            </a:r>
          </a:p>
          <a:p>
            <a:r>
              <a:rPr lang="it-IT" sz="2300" dirty="0">
                <a:latin typeface="Calibri" panose="020F0502020204030204" pitchFamily="34" charset="0"/>
                <a:ea typeface="Calibri" panose="020F0502020204030204" pitchFamily="34" charset="0"/>
                <a:cs typeface="Times New Roman" panose="02020603050405020304" pitchFamily="18" charset="0"/>
              </a:rPr>
              <a:t>Art. 9 </a:t>
            </a:r>
            <a:r>
              <a:rPr lang="it-IT" sz="2300" dirty="0" err="1">
                <a:latin typeface="Calibri" panose="020F0502020204030204" pitchFamily="34" charset="0"/>
                <a:ea typeface="Calibri" panose="020F0502020204030204" pitchFamily="34" charset="0"/>
                <a:cs typeface="Times New Roman" panose="02020603050405020304" pitchFamily="18" charset="0"/>
              </a:rPr>
              <a:t>cedu</a:t>
            </a:r>
            <a:r>
              <a:rPr lang="it-IT" sz="2300" dirty="0">
                <a:latin typeface="Calibri" panose="020F0502020204030204" pitchFamily="34" charset="0"/>
                <a:ea typeface="Calibri" panose="020F0502020204030204" pitchFamily="34" charset="0"/>
                <a:cs typeface="Times New Roman" panose="02020603050405020304" pitchFamily="18" charset="0"/>
              </a:rPr>
              <a:t> tutela non solo la religione, ma anche il credo, ossia anche pratiche non prescritte formalmente da religione (cristianesimo non impone ostensione del crocifisso) ma praticate dal credente con la convinzione che siano dovute purché genuine</a:t>
            </a:r>
            <a:endParaRPr lang="it-IT"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sym typeface="Wingdings" panose="05000000000000000000" pitchFamily="2" charset="2"/>
            </a:endParaRPr>
          </a:p>
        </p:txBody>
      </p:sp>
      <p:pic>
        <p:nvPicPr>
          <p:cNvPr id="4" name="Immagine 3">
            <a:extLst>
              <a:ext uri="{FF2B5EF4-FFF2-40B4-BE49-F238E27FC236}">
                <a16:creationId xmlns:a16="http://schemas.microsoft.com/office/drawing/2014/main" id="{1A16DDBA-8E41-747D-F044-C928B0E00B29}"/>
              </a:ext>
            </a:extLst>
          </p:cNvPr>
          <p:cNvPicPr>
            <a:picLocks noChangeAspect="1"/>
          </p:cNvPicPr>
          <p:nvPr/>
        </p:nvPicPr>
        <p:blipFill>
          <a:blip r:embed="rId2"/>
          <a:stretch>
            <a:fillRect/>
          </a:stretch>
        </p:blipFill>
        <p:spPr>
          <a:xfrm>
            <a:off x="74645" y="0"/>
            <a:ext cx="12192000" cy="1206265"/>
          </a:xfrm>
          <a:prstGeom prst="rect">
            <a:avLst/>
          </a:prstGeom>
        </p:spPr>
      </p:pic>
    </p:spTree>
    <p:extLst>
      <p:ext uri="{BB962C8B-B14F-4D97-AF65-F5344CB8AC3E}">
        <p14:creationId xmlns:p14="http://schemas.microsoft.com/office/powerpoint/2010/main" val="397030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FFDD5-A7C4-54AF-1016-6E4F375FD3B7}"/>
              </a:ext>
            </a:extLst>
          </p:cNvPr>
          <p:cNvSpPr>
            <a:spLocks noGrp="1"/>
          </p:cNvSpPr>
          <p:nvPr>
            <p:ph type="title"/>
          </p:nvPr>
        </p:nvSpPr>
        <p:spPr>
          <a:xfrm>
            <a:off x="737118" y="1335636"/>
            <a:ext cx="10616682" cy="539817"/>
          </a:xfrm>
        </p:spPr>
        <p:txBody>
          <a:bodyPr/>
          <a:lstStyle/>
          <a:p>
            <a:r>
              <a:rPr lang="it-IT" dirty="0"/>
              <a:t>Corte </a:t>
            </a:r>
            <a:r>
              <a:rPr lang="it-IT" dirty="0" err="1"/>
              <a:t>edu</a:t>
            </a:r>
            <a:r>
              <a:rPr lang="it-IT" dirty="0"/>
              <a:t> e velo indossato a scuola dall’insegnante</a:t>
            </a:r>
          </a:p>
        </p:txBody>
      </p:sp>
      <p:sp>
        <p:nvSpPr>
          <p:cNvPr id="3" name="Segnaposto contenuto 2">
            <a:extLst>
              <a:ext uri="{FF2B5EF4-FFF2-40B4-BE49-F238E27FC236}">
                <a16:creationId xmlns:a16="http://schemas.microsoft.com/office/drawing/2014/main" id="{084DFF8D-ABA0-E9D0-6E30-150C5FF488B9}"/>
              </a:ext>
            </a:extLst>
          </p:cNvPr>
          <p:cNvSpPr>
            <a:spLocks noGrp="1"/>
          </p:cNvSpPr>
          <p:nvPr>
            <p:ph idx="1"/>
          </p:nvPr>
        </p:nvSpPr>
        <p:spPr>
          <a:xfrm>
            <a:off x="634482" y="2108718"/>
            <a:ext cx="10719318" cy="4068245"/>
          </a:xfrm>
        </p:spPr>
        <p:txBody>
          <a:bodyPr>
            <a:normAutofit fontScale="92500" lnSpcReduction="20000"/>
          </a:bodyPr>
          <a:lstStyle/>
          <a:p>
            <a:pPr algn="just"/>
            <a:r>
              <a:rPr lang="it-IT" sz="2200" dirty="0">
                <a:latin typeface="+mn-lt"/>
                <a:sym typeface="Wingdings" panose="05000000000000000000" pitchFamily="2" charset="2"/>
              </a:rPr>
              <a:t>In contesti lavorativi pubblici e soprattutto nell’ambito scolastico, la Corte ha avallato scelte statali favorevoli a rigida neutralità vuoi per garantire equidistanza del soggetto pubblico  rispetto a visioni della vita religiose e non religiose, vuoi per proteggere minori da atti di </a:t>
            </a:r>
            <a:r>
              <a:rPr lang="it-IT" sz="2200" b="1" dirty="0">
                <a:latin typeface="+mn-lt"/>
                <a:sym typeface="Wingdings" panose="05000000000000000000" pitchFamily="2" charset="2"/>
              </a:rPr>
              <a:t>indottrinamento</a:t>
            </a:r>
            <a:r>
              <a:rPr lang="it-IT" sz="2200" dirty="0">
                <a:latin typeface="+mn-lt"/>
                <a:sym typeface="Wingdings" panose="05000000000000000000" pitchFamily="2" charset="2"/>
              </a:rPr>
              <a:t>. Velo giudicato non un simbolo passivo ma condizionante, a maggior ragione se è l’insegnante a indossarlo</a:t>
            </a:r>
          </a:p>
          <a:p>
            <a:pPr algn="just"/>
            <a:r>
              <a:rPr lang="it-IT" sz="2200" kern="100" dirty="0">
                <a:effectLst/>
                <a:latin typeface="+mn-lt"/>
                <a:ea typeface="Calibri" panose="020F0502020204030204" pitchFamily="34" charset="0"/>
                <a:cs typeface="Times New Roman" panose="02020603050405020304" pitchFamily="18" charset="0"/>
              </a:rPr>
              <a:t>la signora </a:t>
            </a:r>
            <a:r>
              <a:rPr lang="it-IT" sz="2200" kern="100" dirty="0" err="1">
                <a:effectLst/>
                <a:latin typeface="+mn-lt"/>
                <a:ea typeface="Calibri" panose="020F0502020204030204" pitchFamily="34" charset="0"/>
                <a:cs typeface="Times New Roman" panose="02020603050405020304" pitchFamily="18" charset="0"/>
              </a:rPr>
              <a:t>Dahlab</a:t>
            </a:r>
            <a:r>
              <a:rPr lang="it-IT" sz="2200" kern="100" dirty="0">
                <a:effectLst/>
                <a:latin typeface="+mn-lt"/>
                <a:ea typeface="Calibri" panose="020F0502020204030204" pitchFamily="34" charset="0"/>
                <a:cs typeface="Times New Roman" panose="02020603050405020304" pitchFamily="18" charset="0"/>
              </a:rPr>
              <a:t> è un’insegnante di scuola elementare pubblica svizzera. Dopo la sua conversione all’Islam, manifesta il desiderio di indossare il velo durante le ore scolastiche. Nessuna contrarietà viene espressa dai genitori e dalla direzione scolastica. A seguito, però, di una visita ispettiva, il comportamento della sig. </a:t>
            </a:r>
            <a:r>
              <a:rPr lang="it-IT" sz="2200" kern="100" dirty="0" err="1">
                <a:effectLst/>
                <a:latin typeface="+mn-lt"/>
                <a:ea typeface="Calibri" panose="020F0502020204030204" pitchFamily="34" charset="0"/>
                <a:cs typeface="Times New Roman" panose="02020603050405020304" pitchFamily="18" charset="0"/>
              </a:rPr>
              <a:t>Dahlab</a:t>
            </a:r>
            <a:r>
              <a:rPr lang="it-IT" sz="2200" kern="100" dirty="0">
                <a:effectLst/>
                <a:latin typeface="+mn-lt"/>
                <a:ea typeface="Calibri" panose="020F0502020204030204" pitchFamily="34" charset="0"/>
                <a:cs typeface="Times New Roman" panose="02020603050405020304" pitchFamily="18" charset="0"/>
              </a:rPr>
              <a:t> viene rilevato e le viene chiesto di rimuovere il velo, in quanto potrebbe influenzare le coscienze dei minori e in ragione della natura laica della scuola pubblica. La signora </a:t>
            </a:r>
            <a:r>
              <a:rPr lang="it-IT" sz="2200" kern="100" dirty="0" err="1">
                <a:effectLst/>
                <a:latin typeface="+mn-lt"/>
                <a:ea typeface="Calibri" panose="020F0502020204030204" pitchFamily="34" charset="0"/>
                <a:cs typeface="Times New Roman" panose="02020603050405020304" pitchFamily="18" charset="0"/>
              </a:rPr>
              <a:t>Dahlab</a:t>
            </a:r>
            <a:r>
              <a:rPr lang="it-IT" sz="2200" kern="100" dirty="0">
                <a:effectLst/>
                <a:latin typeface="+mn-lt"/>
                <a:ea typeface="Calibri" panose="020F0502020204030204" pitchFamily="34" charset="0"/>
                <a:cs typeface="Times New Roman" panose="02020603050405020304" pitchFamily="18" charset="0"/>
              </a:rPr>
              <a:t>, dopo aver cercato invano di ottenere l’annullamento dell’ordine che le proibiva di indossare il velo davanti ai giudici svizzeri, si rivolge alla Corte EDU (</a:t>
            </a:r>
            <a:r>
              <a:rPr lang="it-IT" sz="2200" kern="100" dirty="0" err="1">
                <a:effectLst/>
                <a:latin typeface="+mn-lt"/>
                <a:ea typeface="Calibri" panose="020F0502020204030204" pitchFamily="34" charset="0"/>
                <a:cs typeface="Times New Roman" panose="02020603050405020304" pitchFamily="18" charset="0"/>
              </a:rPr>
              <a:t>Dahlab</a:t>
            </a:r>
            <a:r>
              <a:rPr lang="it-IT" sz="2200" kern="100" dirty="0">
                <a:effectLst/>
                <a:latin typeface="+mn-lt"/>
                <a:ea typeface="Calibri" panose="020F0502020204030204" pitchFamily="34" charset="0"/>
                <a:cs typeface="Times New Roman" panose="02020603050405020304" pitchFamily="18" charset="0"/>
              </a:rPr>
              <a:t> vs. </a:t>
            </a:r>
            <a:r>
              <a:rPr lang="it-IT" sz="2200" kern="100" dirty="0" err="1">
                <a:effectLst/>
                <a:latin typeface="+mn-lt"/>
                <a:ea typeface="Calibri" panose="020F0502020204030204" pitchFamily="34" charset="0"/>
                <a:cs typeface="Times New Roman" panose="02020603050405020304" pitchFamily="18" charset="0"/>
              </a:rPr>
              <a:t>Switzerland</a:t>
            </a:r>
            <a:r>
              <a:rPr lang="it-IT" sz="2200" kern="100" dirty="0">
                <a:effectLst/>
                <a:latin typeface="+mn-lt"/>
                <a:ea typeface="Calibri" panose="020F0502020204030204" pitchFamily="34" charset="0"/>
                <a:cs typeface="Times New Roman" panose="02020603050405020304" pitchFamily="18" charset="0"/>
              </a:rPr>
              <a:t>, 15 febbraio 2001,</a:t>
            </a:r>
            <a:r>
              <a:rPr lang="it-IT" sz="2200" u="sng" kern="100" dirty="0">
                <a:solidFill>
                  <a:srgbClr val="0563C1"/>
                </a:solidFill>
                <a:effectLst/>
                <a:latin typeface="+mn-lt"/>
                <a:ea typeface="Calibri" panose="020F0502020204030204" pitchFamily="34" charset="0"/>
                <a:cs typeface="Times New Roman" panose="02020603050405020304" pitchFamily="18" charset="0"/>
                <a:hlinkClick r:id="rId2"/>
              </a:rPr>
              <a:t> </a:t>
            </a:r>
            <a:r>
              <a:rPr lang="it-IT" sz="2200" u="sng" kern="100" dirty="0">
                <a:solidFill>
                  <a:srgbClr val="0563C1"/>
                </a:solidFill>
                <a:effectLst/>
                <a:latin typeface="+mn-lt"/>
                <a:ea typeface="Calibri" panose="020F0502020204030204" pitchFamily="34" charset="0"/>
                <a:cs typeface="Times New Roman" panose="02020603050405020304" pitchFamily="18" charset="0"/>
                <a:hlinkClick r:id="rId3"/>
              </a:rPr>
              <a:t>https://www.rewi.hu-berlin.de/de/lf/ls/bae/w/files/l_adr/dahlab_echr_2001_4239398.pdf</a:t>
            </a:r>
            <a:r>
              <a:rPr lang="it-IT" sz="2200" u="sng" kern="100" dirty="0">
                <a:solidFill>
                  <a:srgbClr val="0563C1"/>
                </a:solidFill>
                <a:effectLst/>
                <a:latin typeface="+mn-lt"/>
                <a:ea typeface="Calibri" panose="020F0502020204030204" pitchFamily="34" charset="0"/>
                <a:cs typeface="Times New Roman" panose="02020603050405020304" pitchFamily="18" charset="0"/>
              </a:rPr>
              <a:t> </a:t>
            </a:r>
          </a:p>
          <a:p>
            <a:pPr algn="just"/>
            <a:r>
              <a:rPr lang="it-IT" sz="2200" kern="100" dirty="0">
                <a:solidFill>
                  <a:srgbClr val="0563C1"/>
                </a:solidFill>
                <a:latin typeface="+mn-lt"/>
                <a:ea typeface="Calibri" panose="020F0502020204030204" pitchFamily="34" charset="0"/>
                <a:cs typeface="Times New Roman" panose="02020603050405020304" pitchFamily="18" charset="0"/>
              </a:rPr>
              <a:t>Germania – Tribunale costituzionale approccio diverso: indossare il velo non è di sé indottrinamento. Richiesta di pericolo concreto. Sono necessari atti di proselitismo da parte dell’insegnante</a:t>
            </a:r>
            <a:endParaRPr lang="it-IT" sz="2200" kern="100" dirty="0">
              <a:solidFill>
                <a:srgbClr val="0563C1"/>
              </a:solidFill>
              <a:effectLst/>
              <a:latin typeface="+mn-lt"/>
              <a:ea typeface="Calibri" panose="020F0502020204030204" pitchFamily="34" charset="0"/>
              <a:cs typeface="Times New Roman" panose="02020603050405020304" pitchFamily="18" charset="0"/>
            </a:endParaRPr>
          </a:p>
          <a:p>
            <a:pPr marL="0" indent="0">
              <a:buNone/>
            </a:pPr>
            <a:endParaRPr lang="it-I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9CA38104-4DDF-D8B8-CAE4-BE80655D796F}"/>
              </a:ext>
            </a:extLst>
          </p:cNvPr>
          <p:cNvPicPr>
            <a:picLocks noChangeAspect="1"/>
          </p:cNvPicPr>
          <p:nvPr/>
        </p:nvPicPr>
        <p:blipFill>
          <a:blip r:embed="rId4"/>
          <a:stretch>
            <a:fillRect/>
          </a:stretch>
        </p:blipFill>
        <p:spPr>
          <a:xfrm>
            <a:off x="0" y="12738"/>
            <a:ext cx="12192000" cy="1206265"/>
          </a:xfrm>
          <a:prstGeom prst="rect">
            <a:avLst/>
          </a:prstGeom>
        </p:spPr>
      </p:pic>
    </p:spTree>
    <p:extLst>
      <p:ext uri="{BB962C8B-B14F-4D97-AF65-F5344CB8AC3E}">
        <p14:creationId xmlns:p14="http://schemas.microsoft.com/office/powerpoint/2010/main" val="493781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491BC-C804-05FB-1B07-B69905C19F58}"/>
              </a:ext>
            </a:extLst>
          </p:cNvPr>
          <p:cNvSpPr>
            <a:spLocks noGrp="1"/>
          </p:cNvSpPr>
          <p:nvPr>
            <p:ph type="title"/>
          </p:nvPr>
        </p:nvSpPr>
        <p:spPr>
          <a:xfrm>
            <a:off x="727788" y="1335636"/>
            <a:ext cx="10626012" cy="586470"/>
          </a:xfrm>
        </p:spPr>
        <p:txBody>
          <a:bodyPr>
            <a:normAutofit/>
          </a:bodyPr>
          <a:lstStyle/>
          <a:p>
            <a:r>
              <a:rPr lang="it-IT" dirty="0"/>
              <a:t>Corte </a:t>
            </a:r>
            <a:r>
              <a:rPr lang="it-IT" dirty="0" err="1"/>
              <a:t>edu</a:t>
            </a:r>
            <a:r>
              <a:rPr lang="it-IT" dirty="0"/>
              <a:t> e crocifisso nelle aule scolastiche: il caso </a:t>
            </a:r>
            <a:r>
              <a:rPr lang="it-IT" dirty="0" err="1"/>
              <a:t>Lautsi</a:t>
            </a:r>
            <a:r>
              <a:rPr lang="it-IT" dirty="0"/>
              <a:t> c. Italia 2011</a:t>
            </a:r>
          </a:p>
        </p:txBody>
      </p:sp>
      <p:sp>
        <p:nvSpPr>
          <p:cNvPr id="3" name="Segnaposto contenuto 2">
            <a:extLst>
              <a:ext uri="{FF2B5EF4-FFF2-40B4-BE49-F238E27FC236}">
                <a16:creationId xmlns:a16="http://schemas.microsoft.com/office/drawing/2014/main" id="{9F1F1E3A-7267-6F51-3F83-886FDA5C950D}"/>
              </a:ext>
            </a:extLst>
          </p:cNvPr>
          <p:cNvSpPr>
            <a:spLocks noGrp="1"/>
          </p:cNvSpPr>
          <p:nvPr>
            <p:ph idx="1"/>
          </p:nvPr>
        </p:nvSpPr>
        <p:spPr>
          <a:xfrm>
            <a:off x="597159" y="2020548"/>
            <a:ext cx="10560698" cy="4212301"/>
          </a:xfrm>
        </p:spPr>
        <p:txBody>
          <a:bodyPr>
            <a:noAutofit/>
          </a:bodyPr>
          <a:lstStyle/>
          <a:p>
            <a:r>
              <a:rPr lang="it-IT" sz="1400" dirty="0"/>
              <a:t>Crocifisso scuola italiana: 'art. 118 </a:t>
            </a:r>
            <a:r>
              <a:rPr lang="it-IT" sz="1400" dirty="0" err="1"/>
              <a:t>r.d.</a:t>
            </a:r>
            <a:r>
              <a:rPr lang="it-IT" sz="1400" dirty="0"/>
              <a:t> 1924 n. 96 che prevede tra gli oggetti dell’arredo scolastico il crocifisso. Consiglio di stato 2006: «il crocifisso [nelle aule scolastiche] è atto ad esprimere, appunto in chiave simbolica ma in modo adeguato, l'origine religiosa dei valori di tolleranza, di rispetto reciproco, di valorizzazione della persona, di affermazione dei suoi diritti, di riguardo alla sua libertà, di autonomia della coscienza morale nei confronti dell'autorità, di solidarietà umana, di rifiuto di ogni discriminazione, che connotano la civiltà italiana»</a:t>
            </a:r>
          </a:p>
          <a:p>
            <a:r>
              <a:rPr lang="it-IT" sz="1400" dirty="0"/>
              <a:t>Corte </a:t>
            </a:r>
            <a:r>
              <a:rPr lang="it-IT" sz="1400" dirty="0" err="1"/>
              <a:t>edu</a:t>
            </a:r>
            <a:r>
              <a:rPr lang="it-IT" sz="1400" dirty="0"/>
              <a:t> Grande Chambre (in riforma sentenza della decisione presa dalla Corte da sezione semplice)</a:t>
            </a:r>
          </a:p>
          <a:p>
            <a:r>
              <a:rPr lang="it-IT" sz="1400" b="0" i="0" dirty="0">
                <a:solidFill>
                  <a:srgbClr val="000000"/>
                </a:solidFill>
                <a:effectLst/>
                <a:latin typeface="Source Sans Pro" panose="020B0503030403020204" pitchFamily="34" charset="0"/>
              </a:rPr>
              <a:t>L’ esposizione del simbolo religioso del crocifisso nelle aule scolastiche non viola il diritto dei genitori al rispetto delle proprie convinzioni religiose nell’educazione dei figli tutelato dall’art 2 del primo Protocollo addizionale alla CEDU.</a:t>
            </a:r>
          </a:p>
          <a:p>
            <a:r>
              <a:rPr lang="it-IT" sz="1400" dirty="0"/>
              <a:t>la decisione sulla presenza dei crocifissi nelle aule della scuola statale è, in principio, </a:t>
            </a:r>
            <a:r>
              <a:rPr lang="it-IT" sz="1400" dirty="0" err="1"/>
              <a:t>DUit</a:t>
            </a:r>
            <a:r>
              <a:rPr lang="it-IT" sz="1400" dirty="0"/>
              <a:t> – Diritti Umani in Italia www.duitbase.it 52 una questione che rientra nel margine di apprezzamento dello Stato convenuto. Inoltre, il fatto che non esiste un consenso europeo sulla questione (paragrafi 26-28 sopra) muove a favore di tale approccio. </a:t>
            </a:r>
            <a:endParaRPr lang="it-IT" sz="1400" b="0" i="0" dirty="0">
              <a:solidFill>
                <a:srgbClr val="000000"/>
              </a:solidFill>
              <a:effectLst/>
              <a:latin typeface="Source Sans Pro" panose="020B0503030403020204" pitchFamily="34" charset="0"/>
            </a:endParaRPr>
          </a:p>
          <a:p>
            <a:r>
              <a:rPr lang="it-IT" sz="1400" b="0" i="0" dirty="0">
                <a:solidFill>
                  <a:srgbClr val="000000"/>
                </a:solidFill>
                <a:effectLst/>
                <a:latin typeface="Source Sans Pro" panose="020B0503030403020204" pitchFamily="34" charset="0"/>
              </a:rPr>
              <a:t> L’ esposizione del crocifisso nelle aule della scuola pubblica </a:t>
            </a:r>
            <a:r>
              <a:rPr lang="it-IT" sz="1400" b="0" i="0" dirty="0">
                <a:solidFill>
                  <a:srgbClr val="000000"/>
                </a:solidFill>
                <a:effectLst/>
                <a:highlight>
                  <a:srgbClr val="00FF00"/>
                </a:highlight>
                <a:latin typeface="Source Sans Pro" panose="020B0503030403020204" pitchFamily="34" charset="0"/>
              </a:rPr>
              <a:t>non può essere ricondotta al concetto di indottrinamento  </a:t>
            </a:r>
            <a:r>
              <a:rPr lang="it-IT" sz="1400" b="0" i="0" dirty="0">
                <a:solidFill>
                  <a:srgbClr val="000000"/>
                </a:solidFill>
                <a:effectLst/>
                <a:latin typeface="Source Sans Pro" panose="020B0503030403020204" pitchFamily="34" charset="0"/>
              </a:rPr>
              <a:t>nei confronti degli alunni. </a:t>
            </a:r>
            <a:r>
              <a:rPr lang="it-IT" sz="1400" dirty="0">
                <a:solidFill>
                  <a:srgbClr val="000000"/>
                </a:solidFill>
                <a:latin typeface="Source Sans Pro" panose="020B0503030403020204" pitchFamily="34" charset="0"/>
              </a:rPr>
              <a:t>Si tratta</a:t>
            </a:r>
            <a:r>
              <a:rPr lang="it-IT" sz="1400" b="0" i="0" dirty="0">
                <a:solidFill>
                  <a:srgbClr val="000000"/>
                </a:solidFill>
                <a:effectLst/>
                <a:latin typeface="Source Sans Pro" panose="020B0503030403020204" pitchFamily="34" charset="0"/>
              </a:rPr>
              <a:t> di un </a:t>
            </a:r>
            <a:r>
              <a:rPr lang="it-IT" sz="1400" b="0" i="0" dirty="0">
                <a:solidFill>
                  <a:srgbClr val="000000"/>
                </a:solidFill>
                <a:effectLst/>
                <a:highlight>
                  <a:srgbClr val="00FF00"/>
                </a:highlight>
                <a:latin typeface="Source Sans Pro" panose="020B0503030403020204" pitchFamily="34" charset="0"/>
              </a:rPr>
              <a:t>simbolo essenzialmente passivo, </a:t>
            </a:r>
            <a:r>
              <a:rPr lang="it-IT" sz="1400" b="0" i="0" dirty="0">
                <a:solidFill>
                  <a:srgbClr val="000000"/>
                </a:solidFill>
                <a:effectLst/>
                <a:latin typeface="Source Sans Pro" panose="020B0503030403020204" pitchFamily="34" charset="0"/>
              </a:rPr>
              <a:t>a cui </a:t>
            </a:r>
            <a:r>
              <a:rPr lang="it-IT" sz="1400" b="0" i="0" dirty="0">
                <a:solidFill>
                  <a:srgbClr val="000000"/>
                </a:solidFill>
                <a:effectLst/>
                <a:highlight>
                  <a:srgbClr val="FFFF00"/>
                </a:highlight>
                <a:latin typeface="Source Sans Pro" panose="020B0503030403020204" pitchFamily="34" charset="0"/>
              </a:rPr>
              <a:t>non si può attribuire una influenza </a:t>
            </a:r>
            <a:r>
              <a:rPr lang="it-IT" sz="1400" b="0" i="0" dirty="0">
                <a:solidFill>
                  <a:srgbClr val="000000"/>
                </a:solidFill>
                <a:effectLst/>
                <a:latin typeface="Source Sans Pro" panose="020B0503030403020204" pitchFamily="34" charset="0"/>
              </a:rPr>
              <a:t>sugli allievi paragonabile a quella che può avere un discorso didattico o la partecipazione ad attività religiose. </a:t>
            </a:r>
          </a:p>
          <a:p>
            <a:r>
              <a:rPr lang="it-IT" sz="1400" b="0" i="0" dirty="0">
                <a:solidFill>
                  <a:srgbClr val="000000"/>
                </a:solidFill>
                <a:effectLst/>
                <a:latin typeface="Source Sans Pro" panose="020B0503030403020204" pitchFamily="34" charset="0"/>
              </a:rPr>
              <a:t>Inoltre, sebbene la presenza del crocifisso riserva senz’altro una accresciuta visibilità al Cristianesimo, gli effetti di tale visibilità devono essere relativizzati, in un sistema scolastico che garantisce un insegnamento realmente pluralista. </a:t>
            </a:r>
          </a:p>
          <a:p>
            <a:r>
              <a:rPr lang="it-IT" sz="1400" b="0" i="0" dirty="0">
                <a:solidFill>
                  <a:srgbClr val="000000"/>
                </a:solidFill>
                <a:effectLst/>
                <a:latin typeface="Source Sans Pro" panose="020B0503030403020204" pitchFamily="34" charset="0"/>
              </a:rPr>
              <a:t>Pertanto, la scelta di non rimuovere tale simbolo religioso dalle aule scolastiche rientra nei limiti del potere discrezionale di cui dispone lo Stato nell’esercizio delle funzioni che esso assume nel campo dell’educazione e dell’insegnamento e non viola l’art. 2 del primo Protocollo addizionale alla CEDU.</a:t>
            </a:r>
            <a:endParaRPr lang="it-IT" sz="1400" dirty="0"/>
          </a:p>
        </p:txBody>
      </p:sp>
      <p:pic>
        <p:nvPicPr>
          <p:cNvPr id="4" name="Immagine 3">
            <a:extLst>
              <a:ext uri="{FF2B5EF4-FFF2-40B4-BE49-F238E27FC236}">
                <a16:creationId xmlns:a16="http://schemas.microsoft.com/office/drawing/2014/main" id="{B754290A-7C8C-1E25-1043-7708AA7D7744}"/>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3944801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2F5B08-5060-469C-838C-6C9A33BF0691}"/>
              </a:ext>
            </a:extLst>
          </p:cNvPr>
          <p:cNvSpPr>
            <a:spLocks noGrp="1"/>
          </p:cNvSpPr>
          <p:nvPr>
            <p:ph type="title"/>
          </p:nvPr>
        </p:nvSpPr>
        <p:spPr/>
        <p:txBody>
          <a:bodyPr/>
          <a:lstStyle/>
          <a:p>
            <a:r>
              <a:rPr lang="it-IT" dirty="0"/>
              <a:t>Simboli religiosi pro e contra il divieto</a:t>
            </a:r>
          </a:p>
        </p:txBody>
      </p:sp>
      <p:sp>
        <p:nvSpPr>
          <p:cNvPr id="3" name="Segnaposto contenuto 2">
            <a:extLst>
              <a:ext uri="{FF2B5EF4-FFF2-40B4-BE49-F238E27FC236}">
                <a16:creationId xmlns:a16="http://schemas.microsoft.com/office/drawing/2014/main" id="{F5CDC393-E9A6-811C-CD32-30B154231C4D}"/>
              </a:ext>
            </a:extLst>
          </p:cNvPr>
          <p:cNvSpPr>
            <a:spLocks noGrp="1"/>
          </p:cNvSpPr>
          <p:nvPr>
            <p:ph sz="half" idx="1"/>
          </p:nvPr>
        </p:nvSpPr>
        <p:spPr>
          <a:xfrm>
            <a:off x="531845" y="1987420"/>
            <a:ext cx="5402425" cy="4189543"/>
          </a:xfrm>
        </p:spPr>
        <p:txBody>
          <a:bodyPr>
            <a:normAutofit fontScale="70000" lnSpcReduction="20000"/>
          </a:bodyPr>
          <a:lstStyle/>
          <a:p>
            <a:r>
              <a:rPr lang="it-IT" dirty="0"/>
              <a:t>Simbolo/indumento religioso ha portata intrinsecamente divisiva della società. Non è semplice adesione a precetto religioso, ma anche stili di vita e condotte.  Nel caso del divieto del burqa (ritenuto conforme dalla Corte </a:t>
            </a:r>
            <a:r>
              <a:rPr lang="it-IT" dirty="0" err="1"/>
              <a:t>edu</a:t>
            </a:r>
            <a:r>
              <a:rPr lang="it-IT" dirty="0"/>
              <a:t> in S.A.S. c. France) si è parlato di </a:t>
            </a:r>
            <a:r>
              <a:rPr lang="it-IT" i="1" dirty="0" err="1"/>
              <a:t>vivre</a:t>
            </a:r>
            <a:r>
              <a:rPr lang="it-IT" i="1" dirty="0"/>
              <a:t> ensemble</a:t>
            </a:r>
            <a:r>
              <a:rPr lang="it-IT" dirty="0"/>
              <a:t>.</a:t>
            </a:r>
          </a:p>
          <a:p>
            <a:r>
              <a:rPr lang="it-IT" dirty="0"/>
              <a:t>Il divieto serve a creare spazio neutro che non turba chi non è religioso</a:t>
            </a:r>
          </a:p>
          <a:p>
            <a:r>
              <a:rPr lang="it-IT" dirty="0"/>
              <a:t>Il minore deve sviluppare la sua autonoma personalità. La proibizione a scuola serve per creare un ambiente «protetto» in cui non subisca pressioni dal contesto familiare e culturale. </a:t>
            </a:r>
          </a:p>
          <a:p>
            <a:r>
              <a:rPr lang="it-IT" dirty="0"/>
              <a:t>Argomento femminista: simbolo religioso è talvolta retrogrado e indica subalternità per sesso femminile</a:t>
            </a:r>
          </a:p>
        </p:txBody>
      </p:sp>
      <p:sp>
        <p:nvSpPr>
          <p:cNvPr id="4" name="Segnaposto contenuto 3">
            <a:extLst>
              <a:ext uri="{FF2B5EF4-FFF2-40B4-BE49-F238E27FC236}">
                <a16:creationId xmlns:a16="http://schemas.microsoft.com/office/drawing/2014/main" id="{148794E5-67BD-B616-FC9C-5DB72716130B}"/>
              </a:ext>
            </a:extLst>
          </p:cNvPr>
          <p:cNvSpPr>
            <a:spLocks noGrp="1"/>
          </p:cNvSpPr>
          <p:nvPr>
            <p:ph sz="half" idx="2"/>
          </p:nvPr>
        </p:nvSpPr>
        <p:spPr>
          <a:xfrm>
            <a:off x="6044683" y="1987420"/>
            <a:ext cx="5309117" cy="4189543"/>
          </a:xfrm>
        </p:spPr>
        <p:txBody>
          <a:bodyPr>
            <a:normAutofit fontScale="55000" lnSpcReduction="20000"/>
          </a:bodyPr>
          <a:lstStyle/>
          <a:p>
            <a:r>
              <a:rPr lang="it-IT" dirty="0"/>
              <a:t>Libertà religiosa</a:t>
            </a:r>
          </a:p>
          <a:p>
            <a:r>
              <a:rPr lang="it-IT" dirty="0"/>
              <a:t>Pluralismo sociale. Neutralità religiosa può essere promossa anche da approccio inclusivo che non vieta simboli ma ne consente ogni manifestazione</a:t>
            </a:r>
          </a:p>
          <a:p>
            <a:r>
              <a:rPr lang="it-IT" dirty="0"/>
              <a:t>Stato non deve essere paternalista, non può imporre una determinata concezione del mondo. La scelta di indossare un simbolo come il velo può essere frutto di atto di autodeterminazione. </a:t>
            </a:r>
            <a:r>
              <a:rPr lang="it-IT" dirty="0">
                <a:sym typeface="Wingdings" panose="05000000000000000000" pitchFamily="2" charset="2"/>
              </a:rPr>
              <a:t> </a:t>
            </a:r>
            <a:r>
              <a:rPr lang="it-IT" sz="2500" dirty="0">
                <a:effectLst/>
                <a:latin typeface="Calibri" panose="020F0502020204030204" pitchFamily="34" charset="0"/>
                <a:ea typeface="Calibri" panose="020F0502020204030204" pitchFamily="34" charset="0"/>
                <a:cs typeface="Times New Roman" panose="02020603050405020304" pitchFamily="18" charset="0"/>
              </a:rPr>
              <a:t>giudice </a:t>
            </a:r>
            <a:r>
              <a:rPr lang="it-IT" sz="2500" dirty="0" err="1">
                <a:effectLst/>
                <a:latin typeface="Calibri" panose="020F0502020204030204" pitchFamily="34" charset="0"/>
                <a:ea typeface="Calibri" panose="020F0502020204030204" pitchFamily="34" charset="0"/>
                <a:cs typeface="Times New Roman" panose="02020603050405020304" pitchFamily="18" charset="0"/>
              </a:rPr>
              <a:t>Tulkens</a:t>
            </a:r>
            <a:r>
              <a:rPr lang="it-IT" sz="2500" dirty="0">
                <a:effectLst/>
                <a:latin typeface="Calibri" panose="020F0502020204030204" pitchFamily="34" charset="0"/>
                <a:ea typeface="Calibri" panose="020F0502020204030204" pitchFamily="34" charset="0"/>
                <a:cs typeface="Times New Roman" panose="02020603050405020304" pitchFamily="18" charset="0"/>
              </a:rPr>
              <a:t>, che si è espressa contro la maggioranza degli altri giudici i quali nel caso </a:t>
            </a:r>
            <a:r>
              <a:rPr lang="it-IT" sz="2500" i="1" dirty="0">
                <a:effectLst/>
                <a:latin typeface="Calibri" panose="020F0502020204030204" pitchFamily="34" charset="0"/>
                <a:ea typeface="Calibri" panose="020F0502020204030204" pitchFamily="34" charset="0"/>
                <a:cs typeface="Times New Roman" panose="02020603050405020304" pitchFamily="18" charset="0"/>
              </a:rPr>
              <a:t>Leyla Sahin c. Turchia</a:t>
            </a:r>
            <a:r>
              <a:rPr lang="it-IT" sz="2500" dirty="0">
                <a:effectLst/>
                <a:latin typeface="Calibri" panose="020F0502020204030204" pitchFamily="34" charset="0"/>
                <a:ea typeface="Calibri" panose="020F0502020204030204" pitchFamily="34" charset="0"/>
                <a:cs typeface="Times New Roman" panose="02020603050405020304" pitchFamily="18" charset="0"/>
              </a:rPr>
              <a:t> avevano ritenuto conforme alla </a:t>
            </a:r>
            <a:r>
              <a:rPr lang="it-IT" sz="2500" dirty="0" err="1">
                <a:effectLst/>
                <a:latin typeface="Calibri" panose="020F0502020204030204" pitchFamily="34" charset="0"/>
                <a:ea typeface="Calibri" panose="020F0502020204030204" pitchFamily="34" charset="0"/>
                <a:cs typeface="Times New Roman" panose="02020603050405020304" pitchFamily="18" charset="0"/>
              </a:rPr>
              <a:t>Cedu</a:t>
            </a:r>
            <a:r>
              <a:rPr lang="it-IT" sz="2500" dirty="0">
                <a:effectLst/>
                <a:latin typeface="Calibri" panose="020F0502020204030204" pitchFamily="34" charset="0"/>
                <a:ea typeface="Calibri" panose="020F0502020204030204" pitchFamily="34" charset="0"/>
                <a:cs typeface="Times New Roman" panose="02020603050405020304" pitchFamily="18" charset="0"/>
              </a:rPr>
              <a:t> il divieto turco di indossare il velo islamico vigente nelle università pubbliche. La giudice si è così espressa: «la ricorrente, una giovane adulta studentessa universitaria, ha affermato – e nulla suggerisce che non stesse dicendo la verità – che ha indossato il velo per sua libera scelta. Non vedo quindi come il principio di uguaglianza dei sessi possa giustificare di proibire a una donna di seguire una pratica che in assenza di prova contraria si deve supporre che ella abbia liberamente adottato. L’eguaglianza e la non discriminazione sono diritti soggettivi che devono rimanere sotto il controllo di coloro che ne beneficiano. Il paternalismo di questo tipo è contrario alla giurisprudenza della Corte che ha sviluppato un vero e proprio diritto all’autonomia personale ex art. 8 </a:t>
            </a:r>
            <a:endParaRPr lang="it-IT" sz="2500" dirty="0"/>
          </a:p>
          <a:p>
            <a:r>
              <a:rPr lang="it-IT" dirty="0"/>
              <a:t>In ogni caso, effetto del divieto può essere di escludere di più le donne già svantaggiate nella società </a:t>
            </a:r>
          </a:p>
        </p:txBody>
      </p:sp>
      <p:pic>
        <p:nvPicPr>
          <p:cNvPr id="5" name="Immagine 4">
            <a:extLst>
              <a:ext uri="{FF2B5EF4-FFF2-40B4-BE49-F238E27FC236}">
                <a16:creationId xmlns:a16="http://schemas.microsoft.com/office/drawing/2014/main" id="{36D2F22C-5297-2AFA-FB29-AEF3E604667C}"/>
              </a:ext>
            </a:extLst>
          </p:cNvPr>
          <p:cNvPicPr>
            <a:picLocks noChangeAspect="1"/>
          </p:cNvPicPr>
          <p:nvPr/>
        </p:nvPicPr>
        <p:blipFill>
          <a:blip r:embed="rId2"/>
          <a:stretch>
            <a:fillRect/>
          </a:stretch>
        </p:blipFill>
        <p:spPr>
          <a:xfrm>
            <a:off x="0" y="77904"/>
            <a:ext cx="12192000" cy="1206265"/>
          </a:xfrm>
          <a:prstGeom prst="rect">
            <a:avLst/>
          </a:prstGeom>
        </p:spPr>
      </p:pic>
    </p:spTree>
    <p:extLst>
      <p:ext uri="{BB962C8B-B14F-4D97-AF65-F5344CB8AC3E}">
        <p14:creationId xmlns:p14="http://schemas.microsoft.com/office/powerpoint/2010/main" val="22395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F43136-A32F-2B91-407B-80016DF00390}"/>
              </a:ext>
            </a:extLst>
          </p:cNvPr>
          <p:cNvSpPr>
            <a:spLocks noGrp="1"/>
          </p:cNvSpPr>
          <p:nvPr>
            <p:ph type="title"/>
          </p:nvPr>
        </p:nvSpPr>
        <p:spPr/>
        <p:txBody>
          <a:bodyPr/>
          <a:lstStyle/>
          <a:p>
            <a:r>
              <a:rPr lang="it-IT" dirty="0"/>
              <a:t>Per finire: il crocifisso di nuovo davanti ai giudici italiani</a:t>
            </a:r>
          </a:p>
        </p:txBody>
      </p:sp>
      <p:sp>
        <p:nvSpPr>
          <p:cNvPr id="3" name="Segnaposto contenuto 2">
            <a:extLst>
              <a:ext uri="{FF2B5EF4-FFF2-40B4-BE49-F238E27FC236}">
                <a16:creationId xmlns:a16="http://schemas.microsoft.com/office/drawing/2014/main" id="{CFE37B51-A9AF-76D6-4D3F-95FAC43CC306}"/>
              </a:ext>
            </a:extLst>
          </p:cNvPr>
          <p:cNvSpPr>
            <a:spLocks noGrp="1"/>
          </p:cNvSpPr>
          <p:nvPr>
            <p:ph idx="1"/>
          </p:nvPr>
        </p:nvSpPr>
        <p:spPr/>
        <p:txBody>
          <a:bodyPr>
            <a:normAutofit/>
          </a:bodyPr>
          <a:lstStyle/>
          <a:p>
            <a:pPr marL="0" indent="0">
              <a:buNone/>
            </a:pPr>
            <a:endParaRPr lang="it-IT" dirty="0"/>
          </a:p>
          <a:p>
            <a:pPr marL="0" indent="0">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 Italia, una norma di carattere regolamentare risalente al 1924, il r-d- n. 965, imporrebbe in ogni aula, tra il materiale di arredo, il crocifisso e il ritratto del re. Questa norma viene tuttavia sovente disattesa. Così accade nella classe IIIA dell’istituto professionale di stato Alessandro Casagrande di Terni. La componente studentesca della classe, a maggioranza, richiede che si possa effettivamente affiggere il crocifisso. Il Consiglio dei docenti accondiscende alla richiesta, nonostante la ferma opposizione dell’insegnante di materie letterarie che si oppone per ragioni di coscienza e sulla base del carattere laico della scuola. Il crocifisso viene effettivamente affisso, ma durante le sue ore di docenza, l’insegnante lo rimuove per appenderlo alla fine delle sue ore. Il dirigente scolastico richiama più volte il docente e alla fine il docente viene sanzionato con 30 gg di sospensione. Il docente fa ricorso, sostenendo che essa sia discriminatoria perché lesiva del diritto a non professare alcun credo religioso. Cass. Italia, Sezioni Unite,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sent</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24414/2021, </a:t>
            </a:r>
            <a:r>
              <a:rPr lang="it-IT"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https://www.sentenze-cassazione.com/wp-content/uploads/2021/09/sentenza-24414-2021.pdf</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a:p>
            <a:endParaRPr lang="it-IT" dirty="0"/>
          </a:p>
        </p:txBody>
      </p:sp>
      <p:pic>
        <p:nvPicPr>
          <p:cNvPr id="4" name="Immagine 3">
            <a:extLst>
              <a:ext uri="{FF2B5EF4-FFF2-40B4-BE49-F238E27FC236}">
                <a16:creationId xmlns:a16="http://schemas.microsoft.com/office/drawing/2014/main" id="{26569560-9893-41B4-4DAD-90ECCE49E4AA}"/>
              </a:ext>
            </a:extLst>
          </p:cNvPr>
          <p:cNvPicPr>
            <a:picLocks noChangeAspect="1"/>
          </p:cNvPicPr>
          <p:nvPr/>
        </p:nvPicPr>
        <p:blipFill>
          <a:blip r:embed="rId3"/>
          <a:stretch>
            <a:fillRect/>
          </a:stretch>
        </p:blipFill>
        <p:spPr>
          <a:xfrm>
            <a:off x="0" y="0"/>
            <a:ext cx="12192000" cy="1206265"/>
          </a:xfrm>
          <a:prstGeom prst="rect">
            <a:avLst/>
          </a:prstGeom>
        </p:spPr>
      </p:pic>
    </p:spTree>
    <p:extLst>
      <p:ext uri="{BB962C8B-B14F-4D97-AF65-F5344CB8AC3E}">
        <p14:creationId xmlns:p14="http://schemas.microsoft.com/office/powerpoint/2010/main" val="1541161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59AB90-D4E4-7C6F-B987-82D59D7CCD0A}"/>
              </a:ext>
            </a:extLst>
          </p:cNvPr>
          <p:cNvSpPr>
            <a:spLocks noGrp="1"/>
          </p:cNvSpPr>
          <p:nvPr>
            <p:ph type="title"/>
          </p:nvPr>
        </p:nvSpPr>
        <p:spPr>
          <a:xfrm>
            <a:off x="345233" y="1203649"/>
            <a:ext cx="11000791" cy="615820"/>
          </a:xfrm>
        </p:spPr>
        <p:txBody>
          <a:bodyPr/>
          <a:lstStyle/>
          <a:p>
            <a:r>
              <a:rPr lang="it-IT" dirty="0"/>
              <a:t>Il ragionamento seguito dalla Cassazione</a:t>
            </a:r>
          </a:p>
        </p:txBody>
      </p:sp>
      <p:sp>
        <p:nvSpPr>
          <p:cNvPr id="3" name="Segnaposto contenuto 2">
            <a:extLst>
              <a:ext uri="{FF2B5EF4-FFF2-40B4-BE49-F238E27FC236}">
                <a16:creationId xmlns:a16="http://schemas.microsoft.com/office/drawing/2014/main" id="{FECEA480-FB54-B2AA-3E36-B97F86F028FF}"/>
              </a:ext>
            </a:extLst>
          </p:cNvPr>
          <p:cNvSpPr>
            <a:spLocks noGrp="1"/>
          </p:cNvSpPr>
          <p:nvPr>
            <p:ph idx="1"/>
          </p:nvPr>
        </p:nvSpPr>
        <p:spPr>
          <a:xfrm>
            <a:off x="177282" y="2052735"/>
            <a:ext cx="11476653" cy="4152122"/>
          </a:xfrm>
        </p:spPr>
        <p:txBody>
          <a:bodyPr>
            <a:normAutofit fontScale="25000" lnSpcReduction="20000"/>
          </a:bodyPr>
          <a:lstStyle/>
          <a:p>
            <a:pPr algn="just">
              <a:lnSpc>
                <a:spcPct val="107000"/>
              </a:lnSpc>
              <a:spcAft>
                <a:spcPts val="800"/>
              </a:spcAft>
            </a:pPr>
            <a:r>
              <a:rPr lang="it-IT" sz="5600" kern="100" dirty="0">
                <a:effectLst/>
                <a:latin typeface="Calibri" panose="020F0502020204030204" pitchFamily="34" charset="0"/>
                <a:ea typeface="Calibri" panose="020F0502020204030204" pitchFamily="34" charset="0"/>
                <a:cs typeface="Times New Roman" panose="02020603050405020304" pitchFamily="18" charset="0"/>
              </a:rPr>
              <a:t>Il crocifisso è, per la Corte, un simbolo indubbiamente religioso e questo profilo prevale su quello culturale-storico. Di conseguenza, la norma che impone l’ostensione di un simbolo religioso contrasta con il carattere laico dello Stato. Tuttavia, la norma può intendersi come una facoltà: la scuola potrebbe affiggere il crocifisso se così venisse richiesto dagli studenti, manifestando in questo modo sensibilità verso la loro libertà religiosa. </a:t>
            </a:r>
          </a:p>
          <a:p>
            <a:pPr algn="just">
              <a:lnSpc>
                <a:spcPct val="107000"/>
              </a:lnSpc>
              <a:spcAft>
                <a:spcPts val="800"/>
              </a:spcAft>
            </a:pPr>
            <a:r>
              <a:rPr lang="it-IT" sz="5600" kern="100" dirty="0">
                <a:effectLst/>
                <a:latin typeface="Calibri" panose="020F0502020204030204" pitchFamily="34" charset="0"/>
                <a:ea typeface="Calibri" panose="020F0502020204030204" pitchFamily="34" charset="0"/>
                <a:cs typeface="Times New Roman" panose="02020603050405020304" pitchFamily="18" charset="0"/>
              </a:rPr>
              <a:t>Ed è quello che è avvenuto nella classe 3° di Terni: la richiesta era partita dagli studenti, a maggioranza, di una classe che comprendeva anche studenti di diversa fede religiosa. </a:t>
            </a:r>
          </a:p>
          <a:p>
            <a:pPr algn="just">
              <a:lnSpc>
                <a:spcPct val="107000"/>
              </a:lnSpc>
              <a:spcAft>
                <a:spcPts val="800"/>
              </a:spcAft>
            </a:pPr>
            <a:r>
              <a:rPr lang="it-IT" sz="5600" kern="100" dirty="0">
                <a:effectLst/>
                <a:latin typeface="Calibri" panose="020F0502020204030204" pitchFamily="34" charset="0"/>
                <a:ea typeface="Calibri" panose="020F0502020204030204" pitchFamily="34" charset="0"/>
                <a:cs typeface="Times New Roman" panose="02020603050405020304" pitchFamily="18" charset="0"/>
              </a:rPr>
              <a:t>Tuttavia, nell’operare in tal modo, la scuola deve garantire spazi alle minoranze, sia di quelle religiose, sia di quelle che, per ragioni di coscienza, ritengono di essere turbate alla vista di un simbolo religioso. </a:t>
            </a:r>
          </a:p>
          <a:p>
            <a:pPr algn="just">
              <a:lnSpc>
                <a:spcPct val="107000"/>
              </a:lnSpc>
              <a:spcAft>
                <a:spcPts val="800"/>
              </a:spcAft>
            </a:pPr>
            <a:r>
              <a:rPr lang="it-IT" sz="5600" kern="100" dirty="0">
                <a:effectLst/>
                <a:latin typeface="Calibri" panose="020F0502020204030204" pitchFamily="34" charset="0"/>
                <a:ea typeface="Calibri" panose="020F0502020204030204" pitchFamily="34" charset="0"/>
                <a:cs typeface="Times New Roman" panose="02020603050405020304" pitchFamily="18" charset="0"/>
              </a:rPr>
              <a:t>Anche se il principio di intangibilità del foro interno e il diritto di professare liberamente il proprio “non credere” non è per la Corte violato per il solo fatto di convivere nella scuola con segni, rappresentazioni o manifestazioni di un pensiero diverso, essendo questo un carattere conseguente alla natura democratica della società, tuttavia la scuola avrebbe dovuto comunque garantire al docente un dialogo effettivo e ricercare un accomodamento ragionevole delle sue richieste. </a:t>
            </a:r>
            <a:r>
              <a:rPr lang="it-IT" sz="5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56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reasonable</a:t>
            </a:r>
            <a:r>
              <a:rPr lang="it-IT" sz="56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5600" kern="100" dirty="0" err="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accomodation</a:t>
            </a:r>
            <a:endParaRPr lang="it-IT" sz="5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5600" kern="100" dirty="0">
                <a:effectLst/>
                <a:latin typeface="Calibri" panose="020F0502020204030204" pitchFamily="34" charset="0"/>
                <a:ea typeface="Calibri" panose="020F0502020204030204" pitchFamily="34" charset="0"/>
                <a:cs typeface="Times New Roman" panose="02020603050405020304" pitchFamily="18" charset="0"/>
              </a:rPr>
              <a:t>Nel caso di specie, questo dialogo effettivo – la dimensione procedurale del ragionevole accomodamento - non era avvenuto. L’esigenza del docente non era stata tenuta in considerazione e non erano state vagliate alternative plausibili quali la decisione di affiggere alla parete scolastica simboli o una frase capace di testimoniare l’appartenenza al patrimonio della società italiana anche della cultura laica; una diversa collocazione del crocifisso non alle spalle dell’insegnante; la temporanea rimozione di esso, durante le ore di lezione del docente, in modo rispettoso della valenza del simbolo religioso per la coscienza degli alunni. Ritenendo che l’amministrazione scolastica non avesse tentato alcun accomodamento e reale mediazione con le esigenze del docente, la Corte annullava il provvedimento disciplinare.</a:t>
            </a:r>
          </a:p>
          <a:p>
            <a:endParaRPr lang="it-IT" dirty="0"/>
          </a:p>
        </p:txBody>
      </p:sp>
      <p:pic>
        <p:nvPicPr>
          <p:cNvPr id="4" name="Immagine 3">
            <a:extLst>
              <a:ext uri="{FF2B5EF4-FFF2-40B4-BE49-F238E27FC236}">
                <a16:creationId xmlns:a16="http://schemas.microsoft.com/office/drawing/2014/main" id="{FD13DEDE-71D5-0C5F-9BB0-E27A5B7EDD6F}"/>
              </a:ext>
            </a:extLst>
          </p:cNvPr>
          <p:cNvPicPr>
            <a:picLocks noChangeAspect="1"/>
          </p:cNvPicPr>
          <p:nvPr/>
        </p:nvPicPr>
        <p:blipFill>
          <a:blip r:embed="rId2"/>
          <a:stretch>
            <a:fillRect/>
          </a:stretch>
        </p:blipFill>
        <p:spPr>
          <a:xfrm>
            <a:off x="0" y="50010"/>
            <a:ext cx="12192000" cy="1206265"/>
          </a:xfrm>
          <a:prstGeom prst="rect">
            <a:avLst/>
          </a:prstGeom>
        </p:spPr>
      </p:pic>
    </p:spTree>
    <p:extLst>
      <p:ext uri="{BB962C8B-B14F-4D97-AF65-F5344CB8AC3E}">
        <p14:creationId xmlns:p14="http://schemas.microsoft.com/office/powerpoint/2010/main" val="345672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3EF028-4205-D055-F0CE-907A28281138}"/>
              </a:ext>
            </a:extLst>
          </p:cNvPr>
          <p:cNvSpPr>
            <a:spLocks noGrp="1"/>
          </p:cNvSpPr>
          <p:nvPr>
            <p:ph type="title"/>
          </p:nvPr>
        </p:nvSpPr>
        <p:spPr>
          <a:xfrm>
            <a:off x="511629" y="1335636"/>
            <a:ext cx="10842171" cy="455842"/>
          </a:xfrm>
        </p:spPr>
        <p:txBody>
          <a:bodyPr>
            <a:normAutofit fontScale="90000"/>
          </a:bodyPr>
          <a:lstStyle/>
          <a:p>
            <a:r>
              <a:rPr lang="it-IT" dirty="0"/>
              <a:t>Giurisprudenza pertinente</a:t>
            </a:r>
          </a:p>
        </p:txBody>
      </p:sp>
      <p:sp>
        <p:nvSpPr>
          <p:cNvPr id="3" name="Segnaposto contenuto 2">
            <a:extLst>
              <a:ext uri="{FF2B5EF4-FFF2-40B4-BE49-F238E27FC236}">
                <a16:creationId xmlns:a16="http://schemas.microsoft.com/office/drawing/2014/main" id="{C820DB51-44B7-941E-7A69-C4628CA8E14A}"/>
              </a:ext>
            </a:extLst>
          </p:cNvPr>
          <p:cNvSpPr>
            <a:spLocks noGrp="1"/>
          </p:cNvSpPr>
          <p:nvPr>
            <p:ph idx="1"/>
          </p:nvPr>
        </p:nvSpPr>
        <p:spPr>
          <a:xfrm>
            <a:off x="373224" y="1791478"/>
            <a:ext cx="11122089" cy="4133558"/>
          </a:xfrm>
        </p:spPr>
        <p:txBody>
          <a:bodyPr>
            <a:normAutofit fontScale="62500" lnSpcReduction="20000"/>
          </a:bodyPr>
          <a:lstStyle/>
          <a:p>
            <a:r>
              <a:rPr lang="it-IT" sz="1700" dirty="0">
                <a:highlight>
                  <a:srgbClr val="FFFF00"/>
                </a:highlight>
                <a:latin typeface="+mn-lt"/>
              </a:rPr>
              <a:t>Corte di giustizia: </a:t>
            </a:r>
          </a:p>
          <a:p>
            <a:r>
              <a:rPr lang="it-IT" sz="1700" dirty="0" err="1">
                <a:effectLst/>
                <a:latin typeface="+mn-lt"/>
                <a:ea typeface="Calibri" panose="020F0502020204030204" pitchFamily="34" charset="0"/>
                <a:cs typeface="Times New Roman" panose="02020603050405020304" pitchFamily="18" charset="0"/>
              </a:rPr>
              <a:t>sent</a:t>
            </a:r>
            <a:r>
              <a:rPr lang="it-IT" sz="1700" dirty="0">
                <a:effectLst/>
                <a:latin typeface="+mn-lt"/>
                <a:ea typeface="Calibri" panose="020F0502020204030204" pitchFamily="34" charset="0"/>
                <a:cs typeface="Times New Roman" panose="02020603050405020304" pitchFamily="18" charset="0"/>
              </a:rPr>
              <a:t>. 13 luglio 2016, C-188/15, </a:t>
            </a:r>
            <a:r>
              <a:rPr lang="it-IT" sz="1700" dirty="0" err="1">
                <a:effectLst/>
                <a:latin typeface="+mn-lt"/>
                <a:ea typeface="Calibri" panose="020F0502020204030204" pitchFamily="34" charset="0"/>
                <a:cs typeface="Times New Roman" panose="02020603050405020304" pitchFamily="18" charset="0"/>
              </a:rPr>
              <a:t>Bougnaoui</a:t>
            </a:r>
            <a:r>
              <a:rPr lang="it-IT" sz="1700" dirty="0">
                <a:effectLst/>
                <a:latin typeface="+mn-lt"/>
                <a:ea typeface="Calibri" panose="020F0502020204030204" pitchFamily="34" charset="0"/>
                <a:cs typeface="Times New Roman" panose="02020603050405020304" pitchFamily="18" charset="0"/>
              </a:rPr>
              <a:t> </a:t>
            </a:r>
            <a:r>
              <a:rPr lang="it-IT" sz="1700" u="sng" dirty="0">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https://curia.europa.eu/juris/document/document.jsf;jsessionid=1C348942115151813FC753FD8C91E5F3?text=&amp;docid=188853&amp;pageIndex=0&amp;doclang=IT&amp;mode=req&amp;dir=&amp;occ=first&amp;part=1&amp;cid=3177556</a:t>
            </a:r>
            <a:endParaRPr lang="it-IT" sz="1700" u="sng" dirty="0">
              <a:effectLst/>
              <a:latin typeface="+mn-lt"/>
              <a:ea typeface="Calibri" panose="020F0502020204030204" pitchFamily="34" charset="0"/>
              <a:cs typeface="Times New Roman" panose="02020603050405020304" pitchFamily="18" charset="0"/>
            </a:endParaRPr>
          </a:p>
          <a:p>
            <a:r>
              <a:rPr lang="it-IT" sz="1700" dirty="0" err="1">
                <a:effectLst/>
                <a:latin typeface="+mn-lt"/>
                <a:ea typeface="Calibri" panose="020F0502020204030204" pitchFamily="34" charset="0"/>
                <a:cs typeface="Times New Roman" panose="02020603050405020304" pitchFamily="18" charset="0"/>
              </a:rPr>
              <a:t>sent</a:t>
            </a:r>
            <a:r>
              <a:rPr lang="it-IT" sz="1700" dirty="0">
                <a:effectLst/>
                <a:latin typeface="+mn-lt"/>
                <a:ea typeface="Calibri" panose="020F0502020204030204" pitchFamily="34" charset="0"/>
                <a:cs typeface="Times New Roman" panose="02020603050405020304" pitchFamily="18" charset="0"/>
              </a:rPr>
              <a:t>. 14 marzo 2017, Causa C-157/15, </a:t>
            </a:r>
            <a:r>
              <a:rPr lang="it-IT" sz="1700" dirty="0" err="1">
                <a:effectLst/>
                <a:latin typeface="+mn-lt"/>
                <a:ea typeface="Calibri" panose="020F0502020204030204" pitchFamily="34" charset="0"/>
                <a:cs typeface="Times New Roman" panose="02020603050405020304" pitchFamily="18" charset="0"/>
              </a:rPr>
              <a:t>Achbita</a:t>
            </a:r>
            <a:r>
              <a:rPr lang="it-IT" sz="1700" dirty="0">
                <a:effectLst/>
                <a:latin typeface="+mn-lt"/>
                <a:ea typeface="Calibri" panose="020F0502020204030204" pitchFamily="34" charset="0"/>
                <a:cs typeface="Times New Roman" panose="02020603050405020304" pitchFamily="18" charset="0"/>
              </a:rPr>
              <a:t>, </a:t>
            </a:r>
            <a:r>
              <a:rPr lang="it-IT" sz="1700" u="sng" dirty="0">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https://eur-lex.europa.eu/legal-content/IT/TXT/PDF/?uri=CELEX:62015CJ0157</a:t>
            </a:r>
            <a:endParaRPr lang="it-IT" sz="1700" u="sng" dirty="0">
              <a:effectLst/>
              <a:latin typeface="+mn-lt"/>
              <a:ea typeface="Calibri" panose="020F0502020204030204" pitchFamily="34" charset="0"/>
              <a:cs typeface="Times New Roman" panose="02020603050405020304" pitchFamily="18" charset="0"/>
            </a:endParaRPr>
          </a:p>
          <a:p>
            <a:r>
              <a:rPr lang="it-IT" sz="1700" dirty="0" err="1">
                <a:effectLst/>
                <a:latin typeface="+mn-lt"/>
                <a:ea typeface="Calibri" panose="020F0502020204030204" pitchFamily="34" charset="0"/>
                <a:cs typeface="Times New Roman" panose="02020603050405020304" pitchFamily="18" charset="0"/>
              </a:rPr>
              <a:t>sent</a:t>
            </a:r>
            <a:r>
              <a:rPr lang="it-IT" sz="1700" dirty="0">
                <a:effectLst/>
                <a:latin typeface="+mn-lt"/>
                <a:ea typeface="Calibri" panose="020F0502020204030204" pitchFamily="34" charset="0"/>
                <a:cs typeface="Times New Roman" panose="02020603050405020304" pitchFamily="18" charset="0"/>
              </a:rPr>
              <a:t>. 15 luglio 2021, causa C-804/18 e C-341/19, </a:t>
            </a:r>
            <a:r>
              <a:rPr lang="it-IT" sz="1700" dirty="0" err="1">
                <a:effectLst/>
                <a:latin typeface="+mn-lt"/>
                <a:ea typeface="Calibri" panose="020F0502020204030204" pitchFamily="34" charset="0"/>
                <a:cs typeface="Times New Roman" panose="02020603050405020304" pitchFamily="18" charset="0"/>
              </a:rPr>
              <a:t>Wabe</a:t>
            </a:r>
            <a:r>
              <a:rPr lang="it-IT" sz="1700" dirty="0">
                <a:effectLst/>
                <a:latin typeface="+mn-lt"/>
                <a:ea typeface="Calibri" panose="020F0502020204030204" pitchFamily="34" charset="0"/>
                <a:cs typeface="Times New Roman" panose="02020603050405020304" pitchFamily="18" charset="0"/>
              </a:rPr>
              <a:t>, </a:t>
            </a:r>
            <a:r>
              <a:rPr lang="it-IT" sz="1700" u="sng" dirty="0">
                <a:solidFill>
                  <a:srgbClr val="0563C1"/>
                </a:solidFill>
                <a:effectLst/>
                <a:latin typeface="+mn-lt"/>
                <a:ea typeface="Calibri" panose="020F0502020204030204" pitchFamily="34" charset="0"/>
                <a:cs typeface="Times New Roman" panose="02020603050405020304" pitchFamily="18" charset="0"/>
                <a:hlinkClick r:id="rId4"/>
              </a:rPr>
              <a:t>https://eur-lex.europa.eu/</a:t>
            </a:r>
            <a:r>
              <a:rPr lang="it-IT" sz="1700" u="sng" dirty="0" err="1">
                <a:solidFill>
                  <a:srgbClr val="0563C1"/>
                </a:solidFill>
                <a:effectLst/>
                <a:latin typeface="+mn-lt"/>
                <a:ea typeface="Calibri" panose="020F0502020204030204" pitchFamily="34" charset="0"/>
                <a:cs typeface="Times New Roman" panose="02020603050405020304" pitchFamily="18" charset="0"/>
                <a:hlinkClick r:id="rId4"/>
              </a:rPr>
              <a:t>legal-content</a:t>
            </a:r>
            <a:r>
              <a:rPr lang="it-IT" sz="1700" u="sng" dirty="0">
                <a:solidFill>
                  <a:srgbClr val="0563C1"/>
                </a:solidFill>
                <a:effectLst/>
                <a:latin typeface="+mn-lt"/>
                <a:ea typeface="Calibri" panose="020F0502020204030204" pitchFamily="34" charset="0"/>
                <a:cs typeface="Times New Roman" panose="02020603050405020304" pitchFamily="18" charset="0"/>
                <a:hlinkClick r:id="rId4"/>
              </a:rPr>
              <a:t>/IT/TXT/PDF/?uri=CELEX:62018CJ0804</a:t>
            </a:r>
            <a:r>
              <a:rPr lang="it-IT" sz="1700" dirty="0">
                <a:effectLst/>
                <a:latin typeface="+mn-lt"/>
                <a:ea typeface="Calibri" panose="020F0502020204030204" pitchFamily="34" charset="0"/>
                <a:cs typeface="Times New Roman" panose="02020603050405020304" pitchFamily="18" charset="0"/>
              </a:rPr>
              <a:t>)</a:t>
            </a:r>
            <a:endParaRPr lang="it-IT" sz="1700" u="sng" dirty="0">
              <a:effectLst/>
              <a:latin typeface="+mn-lt"/>
              <a:ea typeface="Calibri" panose="020F0502020204030204" pitchFamily="34" charset="0"/>
              <a:cs typeface="Times New Roman" panose="02020603050405020304" pitchFamily="18" charset="0"/>
            </a:endParaRPr>
          </a:p>
          <a:p>
            <a:r>
              <a:rPr lang="it-IT" sz="1700" dirty="0">
                <a:latin typeface="+mn-lt"/>
                <a:ea typeface="Calibri" panose="020F0502020204030204" pitchFamily="34" charset="0"/>
                <a:cs typeface="Times New Roman" panose="02020603050405020304" pitchFamily="18" charset="0"/>
              </a:rPr>
              <a:t>Sent. </a:t>
            </a:r>
            <a:r>
              <a:rPr lang="it-IT" sz="1700" b="0" i="0" dirty="0">
                <a:effectLst/>
                <a:latin typeface="+mn-lt"/>
              </a:rPr>
              <a:t>28 novembre 2023, </a:t>
            </a:r>
            <a:r>
              <a:rPr lang="it-IT" sz="1700" dirty="0">
                <a:latin typeface="+mn-lt"/>
                <a:ea typeface="Calibri" panose="020F0502020204030204" pitchFamily="34" charset="0"/>
                <a:cs typeface="Times New Roman" panose="02020603050405020304" pitchFamily="18" charset="0"/>
              </a:rPr>
              <a:t>C-148/22, </a:t>
            </a:r>
            <a:r>
              <a:rPr lang="it-IT" sz="1700" dirty="0" err="1">
                <a:latin typeface="+mn-lt"/>
                <a:ea typeface="Calibri" panose="020F0502020204030204" pitchFamily="34" charset="0"/>
                <a:cs typeface="Times New Roman" panose="02020603050405020304" pitchFamily="18" charset="0"/>
              </a:rPr>
              <a:t>Commune</a:t>
            </a:r>
            <a:r>
              <a:rPr lang="it-IT" sz="1700" dirty="0">
                <a:latin typeface="+mn-lt"/>
                <a:ea typeface="Calibri" panose="020F0502020204030204" pitchFamily="34" charset="0"/>
                <a:cs typeface="Times New Roman" panose="02020603050405020304" pitchFamily="18" charset="0"/>
              </a:rPr>
              <a:t> d’Ans, </a:t>
            </a:r>
            <a:r>
              <a:rPr lang="it-IT" sz="1700" dirty="0">
                <a:latin typeface="+mn-lt"/>
                <a:ea typeface="Calibri" panose="020F0502020204030204" pitchFamily="34" charset="0"/>
                <a:cs typeface="Times New Roman" panose="02020603050405020304" pitchFamily="18" charset="0"/>
                <a:hlinkClick r:id="rId5"/>
              </a:rPr>
              <a:t>https://curia.europa.eu/juris/document/document.jsf?text=&amp;docid=280183&amp;pageIndex=0&amp;doclang=IT&amp;mode=lst&amp;dir=&amp;occ=first&amp;part=1&amp;cid=2707812</a:t>
            </a:r>
            <a:endParaRPr lang="it-IT" sz="1700" dirty="0">
              <a:latin typeface="+mn-lt"/>
              <a:ea typeface="Calibri" panose="020F0502020204030204" pitchFamily="34" charset="0"/>
              <a:cs typeface="Times New Roman" panose="02020603050405020304" pitchFamily="18" charset="0"/>
            </a:endParaRPr>
          </a:p>
          <a:p>
            <a:r>
              <a:rPr lang="it-IT" sz="1700" dirty="0">
                <a:highlight>
                  <a:srgbClr val="FFFF00"/>
                </a:highlight>
                <a:latin typeface="+mn-lt"/>
                <a:ea typeface="Calibri" panose="020F0502020204030204" pitchFamily="34" charset="0"/>
                <a:cs typeface="Times New Roman" panose="02020603050405020304" pitchFamily="18" charset="0"/>
              </a:rPr>
              <a:t>Corte Europea diritti uomo:</a:t>
            </a:r>
          </a:p>
          <a:p>
            <a:r>
              <a:rPr lang="it-IT" sz="1700" dirty="0">
                <a:effectLst/>
                <a:latin typeface="+mn-lt"/>
                <a:ea typeface="Calibri" panose="020F0502020204030204" pitchFamily="34" charset="0"/>
                <a:cs typeface="Times New Roman" panose="02020603050405020304" pitchFamily="18" charset="0"/>
              </a:rPr>
              <a:t>sentenza 15.1.2013, </a:t>
            </a:r>
            <a:r>
              <a:rPr lang="it-IT" sz="1700" i="1" dirty="0" err="1">
                <a:effectLst/>
                <a:latin typeface="+mn-lt"/>
                <a:ea typeface="Calibri" panose="020F0502020204030204" pitchFamily="34" charset="0"/>
                <a:cs typeface="Times New Roman" panose="02020603050405020304" pitchFamily="18" charset="0"/>
              </a:rPr>
              <a:t>Eweida</a:t>
            </a:r>
            <a:r>
              <a:rPr lang="it-IT" sz="1700" i="1" dirty="0">
                <a:effectLst/>
                <a:latin typeface="+mn-lt"/>
                <a:ea typeface="Calibri" panose="020F0502020204030204" pitchFamily="34" charset="0"/>
                <a:cs typeface="Times New Roman" panose="02020603050405020304" pitchFamily="18" charset="0"/>
              </a:rPr>
              <a:t> and Others vs. </a:t>
            </a:r>
            <a:r>
              <a:rPr lang="it-IT" sz="1700" i="1" dirty="0" err="1">
                <a:effectLst/>
                <a:latin typeface="+mn-lt"/>
                <a:ea typeface="Calibri" panose="020F0502020204030204" pitchFamily="34" charset="0"/>
                <a:cs typeface="Times New Roman" panose="02020603050405020304" pitchFamily="18" charset="0"/>
              </a:rPr>
              <a:t>Uk</a:t>
            </a:r>
            <a:r>
              <a:rPr lang="it-IT" sz="1700" dirty="0">
                <a:effectLst/>
                <a:latin typeface="+mn-lt"/>
                <a:ea typeface="Calibri" panose="020F0502020204030204" pitchFamily="34" charset="0"/>
                <a:cs typeface="Times New Roman" panose="02020603050405020304" pitchFamily="18" charset="0"/>
              </a:rPr>
              <a:t> </a:t>
            </a:r>
            <a:r>
              <a:rPr lang="it-IT" sz="1700" u="sng" dirty="0">
                <a:solidFill>
                  <a:srgbClr val="0563C1"/>
                </a:solidFill>
                <a:effectLst/>
                <a:latin typeface="+mn-lt"/>
                <a:ea typeface="Calibri" panose="020F0502020204030204" pitchFamily="34" charset="0"/>
                <a:cs typeface="Times New Roman" panose="02020603050405020304" pitchFamily="18" charset="0"/>
                <a:hlinkClick r:id="rId6"/>
              </a:rPr>
              <a:t>https://hudoc.echr.coe.int/</a:t>
            </a:r>
            <a:r>
              <a:rPr lang="it-IT" sz="1700" u="sng" dirty="0" err="1">
                <a:solidFill>
                  <a:srgbClr val="0563C1"/>
                </a:solidFill>
                <a:effectLst/>
                <a:latin typeface="+mn-lt"/>
                <a:ea typeface="Calibri" panose="020F0502020204030204" pitchFamily="34" charset="0"/>
                <a:cs typeface="Times New Roman" panose="02020603050405020304" pitchFamily="18" charset="0"/>
                <a:hlinkClick r:id="rId6"/>
              </a:rPr>
              <a:t>eng</a:t>
            </a:r>
            <a:r>
              <a:rPr lang="it-IT" sz="1700" u="sng" dirty="0">
                <a:solidFill>
                  <a:srgbClr val="0563C1"/>
                </a:solidFill>
                <a:effectLst/>
                <a:latin typeface="+mn-lt"/>
                <a:ea typeface="Calibri" panose="020F0502020204030204" pitchFamily="34" charset="0"/>
                <a:cs typeface="Times New Roman" panose="02020603050405020304" pitchFamily="18" charset="0"/>
                <a:hlinkClick r:id="rId6"/>
              </a:rPr>
              <a:t>#{%22itemid%22:[%22001-115881%22]}</a:t>
            </a:r>
            <a:endParaRPr lang="it-IT" sz="1700" dirty="0">
              <a:latin typeface="+mn-lt"/>
              <a:ea typeface="Calibri" panose="020F0502020204030204" pitchFamily="34" charset="0"/>
              <a:cs typeface="Times New Roman" panose="02020603050405020304" pitchFamily="18" charset="0"/>
            </a:endParaRPr>
          </a:p>
          <a:p>
            <a:r>
              <a:rPr lang="it-IT" sz="1700" dirty="0" err="1">
                <a:effectLst/>
                <a:latin typeface="+mn-lt"/>
                <a:ea typeface="Calibri" panose="020F0502020204030204" pitchFamily="34" charset="0"/>
                <a:cs typeface="Times New Roman" panose="02020603050405020304" pitchFamily="18" charset="0"/>
              </a:rPr>
              <a:t>Dahlab</a:t>
            </a:r>
            <a:r>
              <a:rPr lang="it-IT" sz="1700" dirty="0">
                <a:effectLst/>
                <a:latin typeface="+mn-lt"/>
                <a:ea typeface="Calibri" panose="020F0502020204030204" pitchFamily="34" charset="0"/>
                <a:cs typeface="Times New Roman" panose="02020603050405020304" pitchFamily="18" charset="0"/>
              </a:rPr>
              <a:t> vs. </a:t>
            </a:r>
            <a:r>
              <a:rPr lang="it-IT" sz="1700" dirty="0" err="1">
                <a:effectLst/>
                <a:latin typeface="+mn-lt"/>
                <a:ea typeface="Calibri" panose="020F0502020204030204" pitchFamily="34" charset="0"/>
                <a:cs typeface="Times New Roman" panose="02020603050405020304" pitchFamily="18" charset="0"/>
              </a:rPr>
              <a:t>Switzerland</a:t>
            </a:r>
            <a:r>
              <a:rPr lang="it-IT" sz="1700" dirty="0">
                <a:effectLst/>
                <a:latin typeface="+mn-lt"/>
                <a:ea typeface="Calibri" panose="020F0502020204030204" pitchFamily="34" charset="0"/>
                <a:cs typeface="Times New Roman" panose="02020603050405020304" pitchFamily="18" charset="0"/>
              </a:rPr>
              <a:t>, 15 febbraio 2001,</a:t>
            </a:r>
            <a:r>
              <a:rPr lang="it-IT" sz="1700" u="sng" dirty="0">
                <a:solidFill>
                  <a:srgbClr val="0563C1"/>
                </a:solidFill>
                <a:effectLst/>
                <a:latin typeface="+mn-lt"/>
                <a:ea typeface="Calibri" panose="020F0502020204030204" pitchFamily="34" charset="0"/>
                <a:cs typeface="Times New Roman" panose="02020603050405020304" pitchFamily="18" charset="0"/>
                <a:hlinkClick r:id="rId7"/>
              </a:rPr>
              <a:t> </a:t>
            </a:r>
            <a:r>
              <a:rPr lang="it-IT" sz="1700" u="sng" dirty="0">
                <a:solidFill>
                  <a:srgbClr val="0563C1"/>
                </a:solidFill>
                <a:effectLst/>
                <a:latin typeface="+mn-lt"/>
                <a:ea typeface="Calibri" panose="020F0502020204030204" pitchFamily="34" charset="0"/>
                <a:cs typeface="Times New Roman" panose="02020603050405020304" pitchFamily="18" charset="0"/>
                <a:hlinkClick r:id="rId8"/>
              </a:rPr>
              <a:t>https://www.rewi.hu-berlin.de/de/lf/ls/bae/w/files/l_adr/dahlab_echr_2001_4239398.pdf</a:t>
            </a:r>
            <a:endParaRPr lang="it-IT" sz="1700" u="sng" dirty="0">
              <a:solidFill>
                <a:srgbClr val="0563C1"/>
              </a:solidFill>
              <a:effectLst/>
              <a:latin typeface="+mn-lt"/>
              <a:ea typeface="Calibri" panose="020F0502020204030204" pitchFamily="34" charset="0"/>
              <a:cs typeface="Times New Roman" panose="02020603050405020304" pitchFamily="18" charset="0"/>
            </a:endParaRPr>
          </a:p>
          <a:p>
            <a:r>
              <a:rPr lang="it-IT" sz="1700" u="sng" dirty="0" err="1">
                <a:solidFill>
                  <a:srgbClr val="0563C1"/>
                </a:solidFill>
                <a:latin typeface="+mn-lt"/>
                <a:ea typeface="Calibri" panose="020F0502020204030204" pitchFamily="34" charset="0"/>
                <a:cs typeface="Times New Roman" panose="02020603050405020304" pitchFamily="18" charset="0"/>
              </a:rPr>
              <a:t>Lautsi</a:t>
            </a:r>
            <a:r>
              <a:rPr lang="it-IT" sz="1700" u="sng" dirty="0">
                <a:solidFill>
                  <a:srgbClr val="0563C1"/>
                </a:solidFill>
                <a:latin typeface="+mn-lt"/>
                <a:ea typeface="Calibri" panose="020F0502020204030204" pitchFamily="34" charset="0"/>
                <a:cs typeface="Times New Roman" panose="02020603050405020304" pitchFamily="18" charset="0"/>
              </a:rPr>
              <a:t> c. Italia, 2011 </a:t>
            </a:r>
            <a:r>
              <a:rPr lang="it-IT" sz="1700" u="sng" dirty="0">
                <a:solidFill>
                  <a:srgbClr val="0563C1"/>
                </a:solidFill>
                <a:latin typeface="+mn-lt"/>
                <a:ea typeface="Calibri" panose="020F0502020204030204" pitchFamily="34" charset="0"/>
                <a:cs typeface="Times New Roman" panose="02020603050405020304" pitchFamily="18" charset="0"/>
                <a:hlinkClick r:id="rId9"/>
              </a:rPr>
              <a:t>https://www.unionedirittiumani.it/wp-content/uploads/2014/11/LAUTSI-C.ITALIA-PDF-ITA1.pdf</a:t>
            </a:r>
            <a:endParaRPr lang="it-IT" sz="1700" u="sng" dirty="0">
              <a:solidFill>
                <a:srgbClr val="0563C1"/>
              </a:solidFill>
              <a:latin typeface="+mn-lt"/>
              <a:ea typeface="Calibri" panose="020F0502020204030204" pitchFamily="34" charset="0"/>
              <a:cs typeface="Times New Roman" panose="02020603050405020304" pitchFamily="18" charset="0"/>
            </a:endParaRPr>
          </a:p>
          <a:p>
            <a:r>
              <a:rPr lang="it-IT" sz="1700" dirty="0">
                <a:effectLst/>
                <a:latin typeface="+mn-lt"/>
                <a:ea typeface="Calibri" panose="020F0502020204030204" pitchFamily="34" charset="0"/>
                <a:cs typeface="Times New Roman" panose="02020603050405020304" pitchFamily="18" charset="0"/>
              </a:rPr>
              <a:t>S.A.S. c. Francia (velo integrale) </a:t>
            </a:r>
            <a:r>
              <a:rPr lang="it-IT" sz="1700" u="sng" dirty="0">
                <a:solidFill>
                  <a:srgbClr val="0563C1"/>
                </a:solidFill>
                <a:effectLst/>
                <a:latin typeface="+mn-lt"/>
                <a:ea typeface="Calibri" panose="020F0502020204030204" pitchFamily="34" charset="0"/>
                <a:cs typeface="Times New Roman" panose="02020603050405020304" pitchFamily="18" charset="0"/>
              </a:rPr>
              <a:t>https://hudoc.echr.coe.int/</a:t>
            </a:r>
            <a:r>
              <a:rPr lang="it-IT" sz="1700" u="sng" dirty="0" err="1">
                <a:solidFill>
                  <a:srgbClr val="0563C1"/>
                </a:solidFill>
                <a:effectLst/>
                <a:latin typeface="+mn-lt"/>
                <a:ea typeface="Calibri" panose="020F0502020204030204" pitchFamily="34" charset="0"/>
                <a:cs typeface="Times New Roman" panose="02020603050405020304" pitchFamily="18" charset="0"/>
              </a:rPr>
              <a:t>eng</a:t>
            </a:r>
            <a:r>
              <a:rPr lang="it-IT" sz="1700" u="sng" dirty="0">
                <a:solidFill>
                  <a:srgbClr val="0563C1"/>
                </a:solidFill>
                <a:effectLst/>
                <a:latin typeface="+mn-lt"/>
                <a:ea typeface="Calibri" panose="020F0502020204030204" pitchFamily="34" charset="0"/>
                <a:cs typeface="Times New Roman" panose="02020603050405020304" pitchFamily="18" charset="0"/>
              </a:rPr>
              <a:t>#{%22itemid%22:[%22001-145466%22]}</a:t>
            </a:r>
          </a:p>
          <a:p>
            <a:r>
              <a:rPr lang="it-IT" sz="1700" dirty="0">
                <a:solidFill>
                  <a:srgbClr val="0563C1"/>
                </a:solidFill>
                <a:highlight>
                  <a:srgbClr val="FFFF00"/>
                </a:highlight>
                <a:latin typeface="+mn-lt"/>
                <a:ea typeface="Calibri" panose="020F0502020204030204" pitchFamily="34" charset="0"/>
                <a:cs typeface="Times New Roman" panose="02020603050405020304" pitchFamily="18" charset="0"/>
              </a:rPr>
              <a:t>Italia</a:t>
            </a:r>
          </a:p>
          <a:p>
            <a:r>
              <a:rPr lang="it-IT" sz="1700" dirty="0">
                <a:effectLst/>
                <a:latin typeface="+mn-lt"/>
                <a:ea typeface="Calibri" panose="020F0502020204030204" pitchFamily="34" charset="0"/>
                <a:cs typeface="Times New Roman" panose="02020603050405020304" pitchFamily="18" charset="0"/>
              </a:rPr>
              <a:t>Consiglio Stato su crocifisso, </a:t>
            </a:r>
            <a:r>
              <a:rPr lang="it-IT" sz="1700" dirty="0">
                <a:solidFill>
                  <a:srgbClr val="0563C1"/>
                </a:solidFill>
                <a:effectLst/>
                <a:latin typeface="+mn-lt"/>
                <a:ea typeface="Calibri" panose="020F0502020204030204" pitchFamily="34" charset="0"/>
                <a:cs typeface="Times New Roman" panose="02020603050405020304" pitchFamily="18" charset="0"/>
              </a:rPr>
              <a:t>2006  </a:t>
            </a:r>
            <a:r>
              <a:rPr lang="it-IT" sz="1700" dirty="0">
                <a:solidFill>
                  <a:srgbClr val="0563C1"/>
                </a:solidFill>
                <a:effectLst/>
                <a:latin typeface="+mn-lt"/>
                <a:ea typeface="Calibri" panose="020F0502020204030204" pitchFamily="34" charset="0"/>
                <a:cs typeface="Times New Roman" panose="02020603050405020304" pitchFamily="18" charset="0"/>
                <a:hlinkClick r:id="rId10"/>
              </a:rPr>
              <a:t>https://www.costituzionalismo.it/consiglio-di-stato-esposizione-del-crocifisso-laicita-dello-stato/</a:t>
            </a:r>
            <a:endParaRPr lang="it-IT" sz="1700" dirty="0">
              <a:solidFill>
                <a:srgbClr val="0563C1"/>
              </a:solidFill>
              <a:effectLst/>
              <a:latin typeface="+mn-lt"/>
              <a:ea typeface="Calibri" panose="020F0502020204030204" pitchFamily="34" charset="0"/>
              <a:cs typeface="Times New Roman" panose="02020603050405020304" pitchFamily="18" charset="0"/>
            </a:endParaRPr>
          </a:p>
          <a:p>
            <a:r>
              <a:rPr lang="it-IT" sz="1700" dirty="0">
                <a:latin typeface="+mn-lt"/>
                <a:ea typeface="Calibri" panose="020F0502020204030204" pitchFamily="34" charset="0"/>
                <a:cs typeface="Times New Roman" panose="02020603050405020304" pitchFamily="18" charset="0"/>
              </a:rPr>
              <a:t>Corte di cassazione 2021 su crocifisso: </a:t>
            </a:r>
            <a:r>
              <a:rPr lang="it-IT" sz="1700" dirty="0">
                <a:effectLst/>
                <a:latin typeface="+mn-lt"/>
                <a:ea typeface="Calibri" panose="020F0502020204030204" pitchFamily="34" charset="0"/>
                <a:cs typeface="Times New Roman" panose="02020603050405020304" pitchFamily="18" charset="0"/>
              </a:rPr>
              <a:t>Sezioni Unite, </a:t>
            </a:r>
            <a:r>
              <a:rPr lang="it-IT" sz="1700" dirty="0" err="1">
                <a:effectLst/>
                <a:latin typeface="+mn-lt"/>
                <a:ea typeface="Calibri" panose="020F0502020204030204" pitchFamily="34" charset="0"/>
                <a:cs typeface="Times New Roman" panose="02020603050405020304" pitchFamily="18" charset="0"/>
              </a:rPr>
              <a:t>sent</a:t>
            </a:r>
            <a:r>
              <a:rPr lang="it-IT" sz="1700" dirty="0">
                <a:effectLst/>
                <a:latin typeface="+mn-lt"/>
                <a:ea typeface="Calibri" panose="020F0502020204030204" pitchFamily="34" charset="0"/>
                <a:cs typeface="Times New Roman" panose="02020603050405020304" pitchFamily="18" charset="0"/>
              </a:rPr>
              <a:t>. 24414/2021, </a:t>
            </a:r>
            <a:r>
              <a:rPr lang="it-IT" sz="1700" dirty="0">
                <a:solidFill>
                  <a:srgbClr val="0563C1"/>
                </a:solidFill>
                <a:effectLst/>
                <a:latin typeface="+mn-lt"/>
                <a:ea typeface="Calibri" panose="020F0502020204030204" pitchFamily="34" charset="0"/>
                <a:cs typeface="Times New Roman" panose="02020603050405020304" pitchFamily="18" charset="0"/>
                <a:hlinkClick r:id="rId11"/>
              </a:rPr>
              <a:t>https://www.sentenze-cassazione.com/wp-content/uploads/2021/09/sentenza-24414-2021.pdf</a:t>
            </a:r>
            <a:endParaRPr lang="it-IT" sz="1700" dirty="0">
              <a:solidFill>
                <a:srgbClr val="0563C1"/>
              </a:solidFill>
              <a:effectLst/>
              <a:latin typeface="+mn-lt"/>
              <a:ea typeface="Calibri" panose="020F0502020204030204" pitchFamily="34" charset="0"/>
              <a:cs typeface="Times New Roman" panose="02020603050405020304" pitchFamily="18" charset="0"/>
            </a:endParaRPr>
          </a:p>
          <a:p>
            <a:r>
              <a:rPr lang="it-IT" sz="1700" dirty="0">
                <a:solidFill>
                  <a:srgbClr val="0563C1"/>
                </a:solidFill>
                <a:latin typeface="+mn-lt"/>
                <a:ea typeface="Calibri" panose="020F0502020204030204" pitchFamily="34" charset="0"/>
                <a:cs typeface="Times New Roman" panose="02020603050405020304" pitchFamily="18" charset="0"/>
              </a:rPr>
              <a:t>Cass. Penale su porto del </a:t>
            </a:r>
            <a:r>
              <a:rPr lang="it-IT" sz="1700" dirty="0" err="1">
                <a:solidFill>
                  <a:srgbClr val="0563C1"/>
                </a:solidFill>
                <a:latin typeface="+mn-lt"/>
                <a:ea typeface="Calibri" panose="020F0502020204030204" pitchFamily="34" charset="0"/>
                <a:cs typeface="Times New Roman" panose="02020603050405020304" pitchFamily="18" charset="0"/>
              </a:rPr>
              <a:t>kirpan</a:t>
            </a:r>
            <a:r>
              <a:rPr lang="it-IT" sz="1700" dirty="0">
                <a:solidFill>
                  <a:srgbClr val="0563C1"/>
                </a:solidFill>
                <a:latin typeface="+mn-lt"/>
                <a:ea typeface="Calibri" panose="020F0502020204030204" pitchFamily="34" charset="0"/>
                <a:cs typeface="Times New Roman" panose="02020603050405020304" pitchFamily="18" charset="0"/>
              </a:rPr>
              <a:t>: </a:t>
            </a:r>
            <a:r>
              <a:rPr lang="it-IT" sz="1700" dirty="0">
                <a:solidFill>
                  <a:srgbClr val="0563C1"/>
                </a:solidFill>
                <a:latin typeface="+mn-lt"/>
                <a:ea typeface="Calibri" panose="020F0502020204030204" pitchFamily="34" charset="0"/>
                <a:cs typeface="Times New Roman" panose="02020603050405020304" pitchFamily="18" charset="0"/>
                <a:hlinkClick r:id="rId12"/>
              </a:rPr>
              <a:t>https://archiviodpc.dirittopenaleuomo.org/upload/Cass_24084_2017.pdf</a:t>
            </a:r>
            <a:r>
              <a:rPr lang="it-IT" sz="1700" dirty="0">
                <a:solidFill>
                  <a:srgbClr val="0563C1"/>
                </a:solidFill>
                <a:latin typeface="+mn-lt"/>
                <a:ea typeface="Calibri" panose="020F0502020204030204" pitchFamily="34" charset="0"/>
                <a:cs typeface="Times New Roman" panose="02020603050405020304" pitchFamily="18" charset="0"/>
              </a:rPr>
              <a:t> e commento </a:t>
            </a:r>
            <a:r>
              <a:rPr lang="it-IT" sz="1700" dirty="0">
                <a:solidFill>
                  <a:srgbClr val="0563C1"/>
                </a:solidFill>
                <a:latin typeface="+mn-lt"/>
                <a:ea typeface="Calibri" panose="020F0502020204030204" pitchFamily="34" charset="0"/>
                <a:cs typeface="Times New Roman" panose="02020603050405020304" pitchFamily="18" charset="0"/>
                <a:hlinkClick r:id="rId13"/>
              </a:rPr>
              <a:t>https://archiviodpc.dirittopenaleuomo.org/d/5420-sikh-condannato-per-porto-del-kirpan-una-discutibile-sentenza-della-cassazione-su-immigrazione-e-va</a:t>
            </a:r>
            <a:endParaRPr lang="it-IT" sz="1700" dirty="0">
              <a:solidFill>
                <a:srgbClr val="0563C1"/>
              </a:solidFill>
              <a:latin typeface="+mn-lt"/>
              <a:ea typeface="Calibri" panose="020F0502020204030204" pitchFamily="34" charset="0"/>
              <a:cs typeface="Times New Roman" panose="02020603050405020304" pitchFamily="18" charset="0"/>
            </a:endParaRPr>
          </a:p>
          <a:p>
            <a:r>
              <a:rPr lang="it-IT" sz="1700" dirty="0">
                <a:solidFill>
                  <a:srgbClr val="0563C1"/>
                </a:solidFill>
                <a:effectLst/>
                <a:highlight>
                  <a:srgbClr val="FFFF00"/>
                </a:highlight>
                <a:latin typeface="+mn-lt"/>
                <a:ea typeface="Calibri" panose="020F0502020204030204" pitchFamily="34" charset="0"/>
                <a:cs typeface="Times New Roman" panose="02020603050405020304" pitchFamily="18" charset="0"/>
              </a:rPr>
              <a:t>Corte Suprema </a:t>
            </a:r>
            <a:r>
              <a:rPr lang="it-IT" sz="1700" dirty="0">
                <a:solidFill>
                  <a:srgbClr val="0563C1"/>
                </a:solidFill>
                <a:highlight>
                  <a:srgbClr val="FFFF00"/>
                </a:highlight>
                <a:latin typeface="+mn-lt"/>
                <a:ea typeface="Calibri" panose="020F0502020204030204" pitchFamily="34" charset="0"/>
                <a:cs typeface="Times New Roman" panose="02020603050405020304" pitchFamily="18" charset="0"/>
              </a:rPr>
              <a:t>C</a:t>
            </a:r>
            <a:r>
              <a:rPr lang="it-IT" sz="1700" dirty="0">
                <a:solidFill>
                  <a:srgbClr val="0563C1"/>
                </a:solidFill>
                <a:effectLst/>
                <a:highlight>
                  <a:srgbClr val="FFFF00"/>
                </a:highlight>
                <a:latin typeface="+mn-lt"/>
                <a:ea typeface="Calibri" panose="020F0502020204030204" pitchFamily="34" charset="0"/>
                <a:cs typeface="Times New Roman" panose="02020603050405020304" pitchFamily="18" charset="0"/>
              </a:rPr>
              <a:t>anada </a:t>
            </a:r>
            <a:r>
              <a:rPr lang="it-IT" sz="1700" dirty="0">
                <a:solidFill>
                  <a:srgbClr val="0563C1"/>
                </a:solidFill>
                <a:effectLst/>
                <a:latin typeface="+mn-lt"/>
                <a:ea typeface="Calibri" panose="020F0502020204030204" pitchFamily="34" charset="0"/>
                <a:cs typeface="Times New Roman" panose="02020603050405020304" pitchFamily="18" charset="0"/>
              </a:rPr>
              <a:t>– Sikh porto pugnale scuola: </a:t>
            </a:r>
            <a:r>
              <a:rPr lang="it-IT"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https://decisions.scc-csc.ca/</a:t>
            </a:r>
            <a:r>
              <a:rPr lang="it-IT" sz="18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scc-csc</a:t>
            </a:r>
            <a:r>
              <a:rPr lang="it-IT"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a:t>
            </a:r>
            <a:r>
              <a:rPr lang="it-IT" sz="18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scc-csc</a:t>
            </a:r>
            <a:r>
              <a:rPr lang="it-IT" sz="18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/en/item/15/index.do</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endParaRPr lang="it-IT" sz="1700" dirty="0">
              <a:solidFill>
                <a:srgbClr val="0563C1"/>
              </a:solidFill>
              <a:effectLst/>
              <a:latin typeface="+mn-lt"/>
              <a:ea typeface="Calibri" panose="020F0502020204030204" pitchFamily="34" charset="0"/>
              <a:cs typeface="Times New Roman" panose="02020603050405020304" pitchFamily="18" charset="0"/>
            </a:endParaRPr>
          </a:p>
          <a:p>
            <a:pPr marL="0" indent="0">
              <a:buNone/>
            </a:pPr>
            <a:endParaRPr lang="it-IT" sz="1700" u="sng" dirty="0">
              <a:solidFill>
                <a:srgbClr val="0563C1"/>
              </a:solidFill>
              <a:effectLst/>
              <a:latin typeface="+mn-lt"/>
              <a:ea typeface="Calibri" panose="020F0502020204030204" pitchFamily="34" charset="0"/>
              <a:cs typeface="Times New Roman" panose="02020603050405020304" pitchFamily="18" charset="0"/>
            </a:endParaRPr>
          </a:p>
          <a:p>
            <a:endParaRPr lang="it-IT" sz="1400" dirty="0">
              <a:latin typeface="+mn-lt"/>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FFB6B3B7-61DF-D9D0-1260-918863BA7795}"/>
              </a:ext>
            </a:extLst>
          </p:cNvPr>
          <p:cNvPicPr>
            <a:picLocks noChangeAspect="1"/>
          </p:cNvPicPr>
          <p:nvPr/>
        </p:nvPicPr>
        <p:blipFill>
          <a:blip r:embed="rId15"/>
          <a:stretch>
            <a:fillRect/>
          </a:stretch>
        </p:blipFill>
        <p:spPr>
          <a:xfrm>
            <a:off x="0" y="-9428"/>
            <a:ext cx="12192000" cy="1206265"/>
          </a:xfrm>
          <a:prstGeom prst="rect">
            <a:avLst/>
          </a:prstGeom>
        </p:spPr>
      </p:pic>
    </p:spTree>
    <p:extLst>
      <p:ext uri="{BB962C8B-B14F-4D97-AF65-F5344CB8AC3E}">
        <p14:creationId xmlns:p14="http://schemas.microsoft.com/office/powerpoint/2010/main" val="272423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F1E486-67E2-11D2-0E06-BBDF494C2D34}"/>
              </a:ext>
            </a:extLst>
          </p:cNvPr>
          <p:cNvSpPr>
            <a:spLocks noGrp="1"/>
          </p:cNvSpPr>
          <p:nvPr>
            <p:ph type="title"/>
          </p:nvPr>
        </p:nvSpPr>
        <p:spPr/>
        <p:txBody>
          <a:bodyPr/>
          <a:lstStyle/>
          <a:p>
            <a:r>
              <a:rPr lang="it-IT" dirty="0"/>
              <a:t>Bibliografia</a:t>
            </a:r>
          </a:p>
        </p:txBody>
      </p:sp>
      <p:sp>
        <p:nvSpPr>
          <p:cNvPr id="3" name="Segnaposto contenuto 2">
            <a:extLst>
              <a:ext uri="{FF2B5EF4-FFF2-40B4-BE49-F238E27FC236}">
                <a16:creationId xmlns:a16="http://schemas.microsoft.com/office/drawing/2014/main" id="{C5C8DE92-2700-726D-2CAE-9BEC34F80FAC}"/>
              </a:ext>
            </a:extLst>
          </p:cNvPr>
          <p:cNvSpPr>
            <a:spLocks noGrp="1"/>
          </p:cNvSpPr>
          <p:nvPr>
            <p:ph idx="1"/>
          </p:nvPr>
        </p:nvSpPr>
        <p:spPr/>
        <p:txBody>
          <a:bodyPr>
            <a:normAutofit fontScale="62500" lnSpcReduction="20000"/>
          </a:bodyPr>
          <a:lstStyle/>
          <a:p>
            <a:pPr>
              <a:lnSpc>
                <a:spcPct val="115000"/>
              </a:lnSpc>
            </a:pPr>
            <a:r>
              <a:rPr lang="fr-FR" sz="1800" dirty="0">
                <a:solidFill>
                  <a:srgbClr val="222222"/>
                </a:solidFill>
                <a:effectLst/>
                <a:highlight>
                  <a:srgbClr val="FFFFFF"/>
                </a:highlight>
                <a:latin typeface="Arial" panose="020B0604020202020204" pitchFamily="34" charset="0"/>
                <a:ea typeface="Arial" panose="020B0604020202020204" pitchFamily="34" charset="0"/>
              </a:rPr>
              <a:t>J. Weiler, </a:t>
            </a:r>
            <a:r>
              <a:rPr lang="fr-FR" sz="1800" i="1" dirty="0">
                <a:solidFill>
                  <a:srgbClr val="222222"/>
                </a:solidFill>
                <a:effectLst/>
                <a:highlight>
                  <a:srgbClr val="FFFFFF"/>
                </a:highlight>
                <a:latin typeface="Arial" panose="020B0604020202020204" pitchFamily="34" charset="0"/>
                <a:ea typeface="Arial" panose="020B0604020202020204" pitchFamily="34" charset="0"/>
              </a:rPr>
              <a:t>Je Suis </a:t>
            </a:r>
            <a:r>
              <a:rPr lang="fr-FR" sz="1800" i="1" dirty="0" err="1">
                <a:solidFill>
                  <a:srgbClr val="222222"/>
                </a:solidFill>
                <a:effectLst/>
                <a:highlight>
                  <a:srgbClr val="FFFFFF"/>
                </a:highlight>
                <a:latin typeface="Arial" panose="020B0604020202020204" pitchFamily="34" charset="0"/>
                <a:ea typeface="Arial" panose="020B0604020202020204" pitchFamily="34" charset="0"/>
              </a:rPr>
              <a:t>Achbita</a:t>
            </a:r>
            <a:r>
              <a:rPr lang="fr-FR" sz="1800" dirty="0">
                <a:solidFill>
                  <a:srgbClr val="222222"/>
                </a:solidFill>
                <a:effectLst/>
                <a:highlight>
                  <a:srgbClr val="FFFFFF"/>
                </a:highlight>
                <a:latin typeface="Arial" panose="020B0604020202020204" pitchFamily="34" charset="0"/>
                <a:ea typeface="Arial" panose="020B0604020202020204" pitchFamily="34" charset="0"/>
              </a:rPr>
              <a:t>. </a:t>
            </a:r>
            <a:r>
              <a:rPr lang="en-US" sz="1800" i="1" dirty="0">
                <a:solidFill>
                  <a:srgbClr val="222222"/>
                </a:solidFill>
                <a:effectLst/>
                <a:highlight>
                  <a:srgbClr val="FFFFFF"/>
                </a:highlight>
                <a:latin typeface="Arial" panose="020B0604020202020204" pitchFamily="34" charset="0"/>
                <a:ea typeface="Arial" panose="020B0604020202020204" pitchFamily="34" charset="0"/>
              </a:rPr>
              <a:t>European Journal of International Law</a:t>
            </a:r>
            <a:r>
              <a:rPr lang="en-US" sz="1800" dirty="0">
                <a:solidFill>
                  <a:srgbClr val="222222"/>
                </a:solidFill>
                <a:effectLst/>
                <a:highlight>
                  <a:srgbClr val="FFFFFF"/>
                </a:highlight>
                <a:latin typeface="Arial" panose="020B0604020202020204" pitchFamily="34" charset="0"/>
                <a:ea typeface="Arial" panose="020B0604020202020204" pitchFamily="34" charset="0"/>
              </a:rPr>
              <a:t>, </a:t>
            </a:r>
            <a:r>
              <a:rPr lang="en-US" sz="1800" i="1" dirty="0">
                <a:solidFill>
                  <a:srgbClr val="222222"/>
                </a:solidFill>
                <a:effectLst/>
                <a:highlight>
                  <a:srgbClr val="FFFFFF"/>
                </a:highlight>
                <a:latin typeface="Arial" panose="020B0604020202020204" pitchFamily="34" charset="0"/>
                <a:ea typeface="Arial" panose="020B0604020202020204" pitchFamily="34" charset="0"/>
              </a:rPr>
              <a:t>28</a:t>
            </a:r>
            <a:r>
              <a:rPr lang="en-US" sz="1800" dirty="0">
                <a:solidFill>
                  <a:srgbClr val="222222"/>
                </a:solidFill>
                <a:effectLst/>
                <a:highlight>
                  <a:srgbClr val="FFFFFF"/>
                </a:highlight>
                <a:latin typeface="Arial" panose="020B0604020202020204" pitchFamily="34" charset="0"/>
                <a:ea typeface="Arial" panose="020B0604020202020204" pitchFamily="34" charset="0"/>
              </a:rPr>
              <a:t>(4), 989-1018, 2017 </a:t>
            </a:r>
            <a:r>
              <a:rPr lang="en-US" sz="1800" u="sng" dirty="0">
                <a:solidFill>
                  <a:srgbClr val="1155CC"/>
                </a:solidFill>
                <a:effectLst/>
                <a:highlight>
                  <a:srgbClr val="FFFFFF"/>
                </a:highlight>
                <a:latin typeface="Arial" panose="020B0604020202020204" pitchFamily="34" charset="0"/>
                <a:ea typeface="Arial" panose="020B0604020202020204" pitchFamily="34" charset="0"/>
                <a:hlinkClick r:id="rId2"/>
              </a:rPr>
              <a:t>https://images.irpa.eu/wp-content/uploads/2019/01/JHHW-Je-suis-Achbita.pdf</a:t>
            </a:r>
            <a:endParaRPr lang="it-IT" sz="1800" dirty="0">
              <a:effectLst/>
              <a:latin typeface="Arial" panose="020B0604020202020204" pitchFamily="34" charset="0"/>
              <a:ea typeface="Arial" panose="020B0604020202020204" pitchFamily="34" charset="0"/>
            </a:endParaRPr>
          </a:p>
          <a:p>
            <a:pPr>
              <a:lnSpc>
                <a:spcPct val="115000"/>
              </a:lnSpc>
            </a:pPr>
            <a:r>
              <a:rPr lang="en-US" sz="1800" dirty="0">
                <a:solidFill>
                  <a:srgbClr val="222222"/>
                </a:solidFill>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 </a:t>
            </a:r>
            <a:r>
              <a:rPr lang="en-US" sz="1800" dirty="0" err="1">
                <a:effectLst/>
                <a:latin typeface="Arial" panose="020B0604020202020204" pitchFamily="34" charset="0"/>
                <a:ea typeface="Arial" panose="020B0604020202020204" pitchFamily="34" charset="0"/>
              </a:rPr>
              <a:t>Spaventa</a:t>
            </a:r>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What is The Point of Minimum Harmonization of Fundamental Rights? Some Further Reflections on The </a:t>
            </a:r>
            <a:r>
              <a:rPr lang="en-US" sz="1800" i="1" dirty="0" err="1">
                <a:effectLst/>
                <a:latin typeface="Arial" panose="020B0604020202020204" pitchFamily="34" charset="0"/>
                <a:ea typeface="Arial" panose="020B0604020202020204" pitchFamily="34" charset="0"/>
              </a:rPr>
              <a:t>Achbita</a:t>
            </a:r>
            <a:r>
              <a:rPr lang="en-US" sz="1800" i="1" dirty="0">
                <a:effectLst/>
                <a:latin typeface="Arial" panose="020B0604020202020204" pitchFamily="34" charset="0"/>
                <a:ea typeface="Arial" panose="020B0604020202020204" pitchFamily="34" charset="0"/>
              </a:rPr>
              <a:t> Case,</a:t>
            </a:r>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EU Law Analysis, 2017</a:t>
            </a:r>
            <a:r>
              <a:rPr lang="en-US" sz="1800" dirty="0">
                <a:effectLst/>
                <a:latin typeface="Arial" panose="020B0604020202020204" pitchFamily="34" charset="0"/>
                <a:ea typeface="Arial" panose="020B0604020202020204" pitchFamily="34" charset="0"/>
              </a:rPr>
              <a:t>  </a:t>
            </a:r>
            <a:r>
              <a:rPr lang="en-US" sz="1800" u="sng" dirty="0">
                <a:solidFill>
                  <a:srgbClr val="1155CC"/>
                </a:solidFill>
                <a:effectLst/>
                <a:latin typeface="Arial" panose="020B0604020202020204" pitchFamily="34" charset="0"/>
                <a:ea typeface="Arial" panose="020B0604020202020204" pitchFamily="34" charset="0"/>
                <a:hlinkClick r:id="rId3"/>
              </a:rPr>
              <a:t>EU Law Analysis: What is the point of minimum harmonization of fundamental rights? Some further reflections on the </a:t>
            </a:r>
            <a:r>
              <a:rPr lang="en-US" sz="1800" u="sng" dirty="0" err="1">
                <a:solidFill>
                  <a:srgbClr val="1155CC"/>
                </a:solidFill>
                <a:effectLst/>
                <a:latin typeface="Arial" panose="020B0604020202020204" pitchFamily="34" charset="0"/>
                <a:ea typeface="Arial" panose="020B0604020202020204" pitchFamily="34" charset="0"/>
                <a:hlinkClick r:id="rId3"/>
              </a:rPr>
              <a:t>Achbita</a:t>
            </a:r>
            <a:r>
              <a:rPr lang="en-US" sz="1800" u="sng" dirty="0">
                <a:solidFill>
                  <a:srgbClr val="1155CC"/>
                </a:solidFill>
                <a:effectLst/>
                <a:latin typeface="Arial" panose="020B0604020202020204" pitchFamily="34" charset="0"/>
                <a:ea typeface="Arial" panose="020B0604020202020204" pitchFamily="34" charset="0"/>
                <a:hlinkClick r:id="rId3"/>
              </a:rPr>
              <a:t> case.</a:t>
            </a:r>
            <a:endParaRPr lang="it-I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Arial" panose="020B0604020202020204" pitchFamily="34" charset="0"/>
                <a:ea typeface="Arial" panose="020B0604020202020204" pitchFamily="34" charset="0"/>
              </a:rPr>
              <a:t>M. </a:t>
            </a:r>
            <a:r>
              <a:rPr lang="en-US" sz="1800" dirty="0" err="1">
                <a:effectLst/>
                <a:latin typeface="Arial" panose="020B0604020202020204" pitchFamily="34" charset="0"/>
                <a:ea typeface="Arial" panose="020B0604020202020204" pitchFamily="34" charset="0"/>
              </a:rPr>
              <a:t>Schlachter</a:t>
            </a:r>
            <a:r>
              <a:rPr lang="en-US" sz="1800" dirty="0">
                <a:effectLst/>
                <a:latin typeface="Arial" panose="020B0604020202020204" pitchFamily="34" charset="0"/>
                <a:ea typeface="Arial" panose="020B0604020202020204" pitchFamily="34" charset="0"/>
              </a:rPr>
              <a:t>, </a:t>
            </a:r>
            <a:r>
              <a:rPr lang="en-US" sz="1800" i="1" dirty="0">
                <a:effectLst/>
                <a:latin typeface="Arial" panose="020B0604020202020204" pitchFamily="34" charset="0"/>
                <a:ea typeface="Arial" panose="020B0604020202020204" pitchFamily="34" charset="0"/>
              </a:rPr>
              <a:t>Reflection on joined cases WABE and Müller: the CJEU’s legal tests for private employers’ religious neutrality policies, Italian equality network, </a:t>
            </a:r>
            <a:r>
              <a:rPr lang="en-US" sz="1800" dirty="0">
                <a:effectLst/>
                <a:latin typeface="Arial" panose="020B0604020202020204" pitchFamily="34" charset="0"/>
                <a:ea typeface="Arial" panose="020B0604020202020204" pitchFamily="34" charset="0"/>
              </a:rPr>
              <a:t> 2022, </a:t>
            </a:r>
            <a:r>
              <a:rPr lang="it-IT" sz="1800" u="sng" dirty="0">
                <a:solidFill>
                  <a:srgbClr val="1155CC"/>
                </a:solidFill>
                <a:effectLst/>
                <a:latin typeface="Arial" panose="020B0604020202020204" pitchFamily="34" charset="0"/>
                <a:ea typeface="Arial" panose="020B0604020202020204" pitchFamily="34" charset="0"/>
                <a:hlinkClick r:id="rId4"/>
              </a:rPr>
              <a:t>https://www.italianequalitynetwork.it/reflections-on-joined-cases-c-804-18-and-c-341-19-wabe-and-muller-handels-gmbhthe-cjeus-legal-tests-for-private-employers-religious-neutrality-policies/</a:t>
            </a:r>
            <a:endParaRPr lang="it-IT" sz="1800" u="sng" dirty="0">
              <a:solidFill>
                <a:srgbClr val="1155CC"/>
              </a:solidFill>
              <a:effectLst/>
              <a:latin typeface="Arial" panose="020B0604020202020204" pitchFamily="34" charset="0"/>
              <a:ea typeface="Arial" panose="020B0604020202020204" pitchFamily="34" charset="0"/>
            </a:endParaRPr>
          </a:p>
          <a:p>
            <a:pPr>
              <a:lnSpc>
                <a:spcPct val="115000"/>
              </a:lnSpc>
            </a:pPr>
            <a:r>
              <a:rPr lang="it-IT" sz="1800" dirty="0" err="1">
                <a:solidFill>
                  <a:srgbClr val="222222"/>
                </a:solidFill>
                <a:effectLst/>
                <a:latin typeface="Arial" panose="020B0604020202020204" pitchFamily="34" charset="0"/>
                <a:ea typeface="Arial" panose="020B0604020202020204" pitchFamily="34" charset="0"/>
              </a:rPr>
              <a:t>S.Angeletti</a:t>
            </a:r>
            <a:r>
              <a:rPr lang="it-IT" sz="1800" dirty="0">
                <a:solidFill>
                  <a:srgbClr val="222222"/>
                </a:solidFill>
                <a:effectLst/>
                <a:latin typeface="Arial" panose="020B0604020202020204" pitchFamily="34" charset="0"/>
                <a:ea typeface="Arial" panose="020B0604020202020204" pitchFamily="34" charset="0"/>
              </a:rPr>
              <a:t>, </a:t>
            </a:r>
            <a:r>
              <a:rPr lang="it-IT" sz="1800" i="1" dirty="0">
                <a:solidFill>
                  <a:srgbClr val="222222"/>
                </a:solidFill>
                <a:effectLst/>
                <a:latin typeface="Arial" panose="020B0604020202020204" pitchFamily="34" charset="0"/>
                <a:ea typeface="Arial" panose="020B0604020202020204" pitchFamily="34" charset="0"/>
              </a:rPr>
              <a:t>Il divieto francese al velo integrale, tra valori, diritti, laicità fraternité. Federalismi.it 1-30</a:t>
            </a:r>
            <a:r>
              <a:rPr lang="it-IT" sz="1800" dirty="0">
                <a:solidFill>
                  <a:srgbClr val="222222"/>
                </a:solidFill>
                <a:effectLst/>
                <a:latin typeface="Arial" panose="020B0604020202020204" pitchFamily="34" charset="0"/>
                <a:ea typeface="Arial" panose="020B0604020202020204" pitchFamily="34" charset="0"/>
              </a:rPr>
              <a:t>, 2016 </a:t>
            </a:r>
            <a:r>
              <a:rPr lang="it-IT" sz="1800" u="sng" dirty="0">
                <a:solidFill>
                  <a:srgbClr val="1155CC"/>
                </a:solidFill>
                <a:effectLst/>
                <a:latin typeface="Arial" panose="020B0604020202020204" pitchFamily="34" charset="0"/>
                <a:ea typeface="Arial" panose="020B0604020202020204" pitchFamily="34" charset="0"/>
                <a:hlinkClick r:id="rId5"/>
              </a:rPr>
              <a:t>https://research.unipg.it/handle/11391/1396078](https://research.unipg.it/handle/11391/139607</a:t>
            </a:r>
            <a:endParaRPr lang="it-IT" sz="1800" dirty="0">
              <a:effectLst/>
              <a:latin typeface="Arial" panose="020B0604020202020204" pitchFamily="34" charset="0"/>
              <a:ea typeface="Arial" panose="020B0604020202020204" pitchFamily="34" charset="0"/>
            </a:endParaRPr>
          </a:p>
          <a:p>
            <a:pPr>
              <a:lnSpc>
                <a:spcPct val="115000"/>
              </a:lnSpc>
            </a:pPr>
            <a:r>
              <a:rPr lang="it-IT" sz="1800" dirty="0">
                <a:effectLst/>
                <a:latin typeface="Arial" panose="020B0604020202020204" pitchFamily="34" charset="0"/>
                <a:ea typeface="Arial" panose="020B0604020202020204" pitchFamily="34" charset="0"/>
              </a:rPr>
              <a:t>Claudia Bianca Ceffa, L’aspetto del velo – L’esposizione del copricapo islamico in Europa tra convivenza multiculturale e stato costituzionale 2022 Franco Angeli Milano</a:t>
            </a:r>
          </a:p>
          <a:p>
            <a:pPr>
              <a:lnSpc>
                <a:spcPct val="115000"/>
              </a:lnSpc>
            </a:pPr>
            <a:r>
              <a:rPr lang="it-IT" sz="1900" dirty="0"/>
              <a:t>Eva </a:t>
            </a:r>
            <a:r>
              <a:rPr lang="it-IT" sz="1900" dirty="0" err="1"/>
              <a:t>Brems</a:t>
            </a:r>
            <a:r>
              <a:rPr lang="it-IT" sz="1900" dirty="0"/>
              <a:t> </a:t>
            </a:r>
            <a:r>
              <a:rPr lang="en-US" sz="1900" b="0" i="0" dirty="0">
                <a:solidFill>
                  <a:srgbClr val="111111"/>
                </a:solidFill>
                <a:effectLst/>
                <a:latin typeface="Roboto" panose="02000000000000000000" pitchFamily="2" charset="0"/>
              </a:rPr>
              <a:t>Face veil bans in the European Court of Human Rights: the importance of empirical findings </a:t>
            </a:r>
            <a:r>
              <a:rPr lang="it-IT" sz="1900" dirty="0">
                <a:hlinkClick r:id="rId6"/>
              </a:rPr>
              <a:t>https://www.researchgate.net/publication/294291849_Face_veil_bans_in_the_European_Court_of_Human_Rights_the_importance_of_empirical_findings</a:t>
            </a:r>
            <a:endParaRPr lang="it-IT" sz="1900" dirty="0"/>
          </a:p>
          <a:p>
            <a:pPr>
              <a:lnSpc>
                <a:spcPct val="115000"/>
              </a:lnSpc>
            </a:pPr>
            <a:r>
              <a:rPr lang="it-IT" sz="1900" dirty="0"/>
              <a:t>Vi consiglio anche di guardare ai posts di questo blog </a:t>
            </a:r>
            <a:r>
              <a:rPr lang="it-IT" sz="1900" dirty="0">
                <a:hlinkClick r:id="rId7"/>
              </a:rPr>
              <a:t>https://strasbourgobservers.com/?s=brems+achbita</a:t>
            </a:r>
            <a:endParaRPr lang="it-IT" sz="1900" dirty="0"/>
          </a:p>
          <a:p>
            <a:pPr>
              <a:lnSpc>
                <a:spcPct val="115000"/>
              </a:lnSpc>
            </a:pPr>
            <a:r>
              <a:rPr lang="it-IT" sz="1900" dirty="0">
                <a:hlinkClick r:id="rId8"/>
              </a:rPr>
              <a:t>https://www.echr.coe.int/documents/d/echr/FS_Religious_Symbols_ENG</a:t>
            </a:r>
            <a:r>
              <a:rPr lang="it-IT" sz="1900" dirty="0"/>
              <a:t> qui invece è una raccolta di giurisprudenza della Corte </a:t>
            </a:r>
            <a:r>
              <a:rPr lang="it-IT" sz="1900" dirty="0" err="1"/>
              <a:t>edu</a:t>
            </a:r>
            <a:r>
              <a:rPr lang="it-IT" sz="1900" dirty="0"/>
              <a:t> su casi inerenti ai </a:t>
            </a:r>
            <a:r>
              <a:rPr lang="it-IT" sz="1900"/>
              <a:t>simboli religiosi</a:t>
            </a:r>
            <a:endParaRPr lang="it-IT" sz="1900" dirty="0"/>
          </a:p>
        </p:txBody>
      </p:sp>
      <p:pic>
        <p:nvPicPr>
          <p:cNvPr id="4" name="Immagine 3">
            <a:extLst>
              <a:ext uri="{FF2B5EF4-FFF2-40B4-BE49-F238E27FC236}">
                <a16:creationId xmlns:a16="http://schemas.microsoft.com/office/drawing/2014/main" id="{9D7746CB-63B3-7565-40AF-E35E4EDD2FBF}"/>
              </a:ext>
            </a:extLst>
          </p:cNvPr>
          <p:cNvPicPr>
            <a:picLocks noChangeAspect="1"/>
          </p:cNvPicPr>
          <p:nvPr/>
        </p:nvPicPr>
        <p:blipFill>
          <a:blip r:embed="rId9"/>
          <a:stretch>
            <a:fillRect/>
          </a:stretch>
        </p:blipFill>
        <p:spPr>
          <a:xfrm>
            <a:off x="0" y="-46016"/>
            <a:ext cx="12192000" cy="1206265"/>
          </a:xfrm>
          <a:prstGeom prst="rect">
            <a:avLst/>
          </a:prstGeom>
        </p:spPr>
      </p:pic>
    </p:spTree>
    <p:extLst>
      <p:ext uri="{BB962C8B-B14F-4D97-AF65-F5344CB8AC3E}">
        <p14:creationId xmlns:p14="http://schemas.microsoft.com/office/powerpoint/2010/main" val="209986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070249-7B75-4689-2F42-C4834D80A151}"/>
              </a:ext>
            </a:extLst>
          </p:cNvPr>
          <p:cNvSpPr>
            <a:spLocks noGrp="1"/>
          </p:cNvSpPr>
          <p:nvPr>
            <p:ph type="title"/>
          </p:nvPr>
        </p:nvSpPr>
        <p:spPr/>
        <p:txBody>
          <a:bodyPr/>
          <a:lstStyle/>
          <a:p>
            <a:r>
              <a:rPr lang="it-IT" dirty="0"/>
              <a:t>Non c’è una risposta univoca!</a:t>
            </a:r>
          </a:p>
        </p:txBody>
      </p:sp>
      <p:sp>
        <p:nvSpPr>
          <p:cNvPr id="3" name="Segnaposto contenuto 2">
            <a:extLst>
              <a:ext uri="{FF2B5EF4-FFF2-40B4-BE49-F238E27FC236}">
                <a16:creationId xmlns:a16="http://schemas.microsoft.com/office/drawing/2014/main" id="{5BC3747B-04AD-067E-A081-891587269F4A}"/>
              </a:ext>
            </a:extLst>
          </p:cNvPr>
          <p:cNvSpPr>
            <a:spLocks noGrp="1"/>
          </p:cNvSpPr>
          <p:nvPr>
            <p:ph idx="1"/>
          </p:nvPr>
        </p:nvSpPr>
        <p:spPr/>
        <p:txBody>
          <a:bodyPr>
            <a:normAutofit fontScale="92500" lnSpcReduction="20000"/>
          </a:bodyPr>
          <a:lstStyle/>
          <a:p>
            <a:pPr algn="just"/>
            <a:r>
              <a:rPr lang="it-IT" dirty="0"/>
              <a:t>La questione dei simboli e/o indumenti religiosi si lega certamente al pluralismo sociale e religioso indotto dall’ immigrazione (Velo; </a:t>
            </a:r>
            <a:r>
              <a:rPr lang="it-IT" dirty="0" err="1"/>
              <a:t>kirpan</a:t>
            </a:r>
            <a:r>
              <a:rPr lang="it-IT" dirty="0"/>
              <a:t>), ma anche e in parallelo ai processi di secolarizzazione che pongono in discussione simboli religiosi tradizionali della maggioranza (es. crocifisso, presepe a scuola, Natale).</a:t>
            </a:r>
          </a:p>
          <a:p>
            <a:r>
              <a:rPr lang="it-IT" dirty="0"/>
              <a:t>E’ tema trasversale rispetto alle religioni e rispetto ai sessi (</a:t>
            </a:r>
            <a:r>
              <a:rPr lang="it-IT" dirty="0" err="1"/>
              <a:t>kirpan</a:t>
            </a:r>
            <a:r>
              <a:rPr lang="it-IT" dirty="0"/>
              <a:t> e kippah maschi; velo donne)</a:t>
            </a:r>
          </a:p>
          <a:p>
            <a:pPr algn="just"/>
            <a:r>
              <a:rPr lang="it-IT" dirty="0"/>
              <a:t>E’ tema che non presuppone una risposta univoca: dipende dal singolo ordinamento (quale laicità?), dipende dal contesto (lavoratore privato, lavoratore pubblico, mansioni lavorative, ambito lavorativo, minore a scuola, simbolo pubblico), dipende anche dal giudice se nazionale o internazionale (CEDU </a:t>
            </a:r>
            <a:r>
              <a:rPr lang="it-IT" dirty="0">
                <a:sym typeface="Wingdings" panose="05000000000000000000" pitchFamily="2" charset="2"/>
              </a:rPr>
              <a:t> margine apprezzamento) o dell’UE.</a:t>
            </a:r>
            <a:endParaRPr lang="it-IT" dirty="0"/>
          </a:p>
          <a:p>
            <a:endParaRPr lang="it-IT" dirty="0"/>
          </a:p>
          <a:p>
            <a:endParaRPr lang="it-IT" dirty="0"/>
          </a:p>
        </p:txBody>
      </p:sp>
      <p:pic>
        <p:nvPicPr>
          <p:cNvPr id="4" name="Immagine 3">
            <a:extLst>
              <a:ext uri="{FF2B5EF4-FFF2-40B4-BE49-F238E27FC236}">
                <a16:creationId xmlns:a16="http://schemas.microsoft.com/office/drawing/2014/main" id="{B2FC5716-F3DE-875F-7EB0-B0749A548029}"/>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306479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47F665-7D7C-D9C1-FEBC-D52768682E6E}"/>
              </a:ext>
            </a:extLst>
          </p:cNvPr>
          <p:cNvSpPr>
            <a:spLocks noGrp="1"/>
          </p:cNvSpPr>
          <p:nvPr>
            <p:ph type="title"/>
          </p:nvPr>
        </p:nvSpPr>
        <p:spPr/>
        <p:txBody>
          <a:bodyPr/>
          <a:lstStyle/>
          <a:p>
            <a:r>
              <a:rPr lang="it-IT" dirty="0"/>
              <a:t>Religioni e regole di condotta: ortodossia e </a:t>
            </a:r>
            <a:r>
              <a:rPr lang="it-IT" dirty="0" err="1"/>
              <a:t>ortoprassi</a:t>
            </a:r>
            <a:endParaRPr lang="it-IT" dirty="0"/>
          </a:p>
        </p:txBody>
      </p:sp>
      <p:sp>
        <p:nvSpPr>
          <p:cNvPr id="3" name="Segnaposto contenuto 2">
            <a:extLst>
              <a:ext uri="{FF2B5EF4-FFF2-40B4-BE49-F238E27FC236}">
                <a16:creationId xmlns:a16="http://schemas.microsoft.com/office/drawing/2014/main" id="{8328E4CB-2BC1-6877-0A8E-77C8DB5C7CD8}"/>
              </a:ext>
            </a:extLst>
          </p:cNvPr>
          <p:cNvSpPr>
            <a:spLocks noGrp="1"/>
          </p:cNvSpPr>
          <p:nvPr>
            <p:ph idx="1"/>
          </p:nvPr>
        </p:nvSpPr>
        <p:spPr/>
        <p:txBody>
          <a:bodyPr>
            <a:normAutofit fontScale="92500" lnSpcReduction="10000"/>
          </a:bodyPr>
          <a:lstStyle/>
          <a:p>
            <a:r>
              <a:rPr lang="it-IT" dirty="0"/>
              <a:t>Molte religioni hanno diverse prescrizioni che si applicano alla vita quotidiana: da come si macellano gli animali, a come ci si veste, come si mangia ecc.. </a:t>
            </a:r>
            <a:r>
              <a:rPr lang="it-IT" sz="2800" i="1" dirty="0" err="1">
                <a:effectLst/>
                <a:latin typeface="Calibri" panose="020F0502020204030204" pitchFamily="34" charset="0"/>
                <a:ea typeface="Calibri" panose="020F0502020204030204" pitchFamily="34" charset="0"/>
                <a:cs typeface="Times New Roman" panose="02020603050405020304" pitchFamily="18" charset="0"/>
              </a:rPr>
              <a:t>halach</a:t>
            </a:r>
            <a:r>
              <a:rPr lang="it-IT" sz="2800" i="1" dirty="0" err="1">
                <a:effectLst/>
                <a:latin typeface="Calibri" panose="020F0502020204030204" pitchFamily="34" charset="0"/>
                <a:ea typeface="Calibri" panose="020F0502020204030204" pitchFamily="34" charset="0"/>
              </a:rPr>
              <a:t>á</a:t>
            </a:r>
            <a:r>
              <a:rPr lang="it-IT" sz="2800" dirty="0">
                <a:effectLst/>
                <a:latin typeface="Calibri" panose="020F0502020204030204" pitchFamily="34" charset="0"/>
                <a:ea typeface="Calibri" panose="020F0502020204030204" pitchFamily="34" charset="0"/>
                <a:cs typeface="Times New Roman" panose="02020603050405020304" pitchFamily="18" charset="0"/>
              </a:rPr>
              <a:t> e </a:t>
            </a:r>
            <a:r>
              <a:rPr lang="it-IT" sz="2800" i="1" dirty="0" err="1">
                <a:effectLst/>
                <a:latin typeface="Calibri" panose="020F0502020204030204" pitchFamily="34" charset="0"/>
                <a:ea typeface="Calibri" panose="020F0502020204030204" pitchFamily="34" charset="0"/>
                <a:cs typeface="Times New Roman" panose="02020603050405020304" pitchFamily="18" charset="0"/>
              </a:rPr>
              <a:t>sharīʿa</a:t>
            </a:r>
            <a:r>
              <a:rPr lang="it-IT" sz="2800" dirty="0">
                <a:effectLst/>
                <a:latin typeface="Calibri" panose="020F0502020204030204" pitchFamily="34" charset="0"/>
                <a:ea typeface="Calibri" panose="020F0502020204030204" pitchFamily="34" charset="0"/>
                <a:cs typeface="Times New Roman" panose="02020603050405020304" pitchFamily="18" charset="0"/>
              </a:rPr>
              <a:t> - significano letteralmente strada, cammino</a:t>
            </a:r>
            <a:r>
              <a:rPr lang="it-IT" dirty="0"/>
              <a:t>. Il rispetto dei precetti religiosi come tema centrale della religione e del rapporto con la divinità. Per il cristiano la via è Gesù, dunque un uomo, e i suoi insegnamenti</a:t>
            </a:r>
          </a:p>
          <a:p>
            <a:r>
              <a:rPr lang="it-IT" dirty="0" err="1"/>
              <a:t>Ortoprassi</a:t>
            </a:r>
            <a:r>
              <a:rPr lang="it-IT" dirty="0"/>
              <a:t> (da </a:t>
            </a:r>
            <a:r>
              <a:rPr lang="it-IT" dirty="0" err="1"/>
              <a:t>hortos</a:t>
            </a:r>
            <a:r>
              <a:rPr lang="it-IT" dirty="0"/>
              <a:t> </a:t>
            </a:r>
            <a:r>
              <a:rPr lang="it-IT" dirty="0">
                <a:sym typeface="Wingdings" panose="05000000000000000000" pitchFamily="2" charset="2"/>
              </a:rPr>
              <a:t> giusto/retto/dritto): attenzione alla pratica rispetto </a:t>
            </a:r>
            <a:r>
              <a:rPr lang="it-IT">
                <a:sym typeface="Wingdings" panose="05000000000000000000" pitchFamily="2" charset="2"/>
              </a:rPr>
              <a:t>alla dottrina </a:t>
            </a:r>
            <a:r>
              <a:rPr lang="it-IT" dirty="0">
                <a:sym typeface="Wingdings" panose="05000000000000000000" pitchFamily="2" charset="2"/>
              </a:rPr>
              <a:t>(ortodossia)</a:t>
            </a:r>
            <a:endParaRPr lang="it-IT" dirty="0"/>
          </a:p>
          <a:p>
            <a:r>
              <a:rPr lang="it-IT" dirty="0"/>
              <a:t>D’altra parte, queste norme possono entrare in conflitto con le norme nazionali che si fondano su certi presupposti culturali </a:t>
            </a:r>
            <a:r>
              <a:rPr lang="it-IT" dirty="0">
                <a:sym typeface="Wingdings" panose="05000000000000000000" pitchFamily="2" charset="2"/>
              </a:rPr>
              <a:t></a:t>
            </a:r>
            <a:r>
              <a:rPr lang="it-IT" dirty="0"/>
              <a:t> influenza della religione. Es. giorni festivi, matrimonio, regole di sepoltura</a:t>
            </a:r>
          </a:p>
        </p:txBody>
      </p:sp>
      <p:pic>
        <p:nvPicPr>
          <p:cNvPr id="4" name="Immagine 3">
            <a:extLst>
              <a:ext uri="{FF2B5EF4-FFF2-40B4-BE49-F238E27FC236}">
                <a16:creationId xmlns:a16="http://schemas.microsoft.com/office/drawing/2014/main" id="{301A55C4-EF61-6010-29C7-61C90F074D26}"/>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97208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7BFE50-DDC1-69E6-A7B3-CAFC357B488F}"/>
              </a:ext>
            </a:extLst>
          </p:cNvPr>
          <p:cNvSpPr>
            <a:spLocks noGrp="1"/>
          </p:cNvSpPr>
          <p:nvPr>
            <p:ph type="title"/>
          </p:nvPr>
        </p:nvSpPr>
        <p:spPr/>
        <p:txBody>
          <a:bodyPr/>
          <a:lstStyle/>
          <a:p>
            <a:r>
              <a:rPr lang="it-IT" dirty="0"/>
              <a:t>Le coordinate giuridiche di riferimento</a:t>
            </a:r>
          </a:p>
        </p:txBody>
      </p:sp>
      <p:sp>
        <p:nvSpPr>
          <p:cNvPr id="3" name="Segnaposto contenuto 2">
            <a:extLst>
              <a:ext uri="{FF2B5EF4-FFF2-40B4-BE49-F238E27FC236}">
                <a16:creationId xmlns:a16="http://schemas.microsoft.com/office/drawing/2014/main" id="{DA1B4114-3FA3-E654-65CB-98C768DDAC55}"/>
              </a:ext>
            </a:extLst>
          </p:cNvPr>
          <p:cNvSpPr>
            <a:spLocks noGrp="1"/>
          </p:cNvSpPr>
          <p:nvPr>
            <p:ph idx="1"/>
          </p:nvPr>
        </p:nvSpPr>
        <p:spPr>
          <a:xfrm>
            <a:off x="513184" y="1922106"/>
            <a:ext cx="10840616" cy="4254857"/>
          </a:xfrm>
        </p:spPr>
        <p:txBody>
          <a:bodyPr>
            <a:normAutofit fontScale="77500" lnSpcReduction="20000"/>
          </a:bodyPr>
          <a:lstStyle/>
          <a:p>
            <a:pPr algn="just"/>
            <a:r>
              <a:rPr lang="it-IT" dirty="0"/>
              <a:t>La libertà religiosa è tutelata in tutti gli ordinamenti (Italia, art. 19) e, a livello europeo, essa è protetta dall’art. 9 CEDU e dall’art. 10 della Carta di Nizza.</a:t>
            </a:r>
          </a:p>
          <a:p>
            <a:r>
              <a:rPr lang="it-IT" dirty="0"/>
              <a:t>La libertà religiosa e di credo ha due aspetti:</a:t>
            </a:r>
          </a:p>
          <a:p>
            <a:pPr lvl="1" algn="just"/>
            <a:r>
              <a:rPr lang="it-IT" dirty="0"/>
              <a:t>Il cd. foro interno (non posso essere obbligato ad avere una religione, a manifestare l’appartenenza a una data religione </a:t>
            </a:r>
            <a:r>
              <a:rPr lang="it-IT" dirty="0">
                <a:sym typeface="Wingdings" panose="05000000000000000000" pitchFamily="2" charset="2"/>
              </a:rPr>
              <a:t> insegnamento religione  dispensa) – tutela anche il diritto a non avere religione/credo</a:t>
            </a:r>
          </a:p>
          <a:p>
            <a:pPr lvl="1"/>
            <a:r>
              <a:rPr lang="it-IT" dirty="0">
                <a:sym typeface="Wingdings" panose="05000000000000000000" pitchFamily="2" charset="2"/>
              </a:rPr>
              <a:t>Il cd. foro esterno ossia la libertà di manifestazione della religione attraverso riti, celebrazione di culti, atti di proselitismo</a:t>
            </a:r>
          </a:p>
          <a:p>
            <a:pPr marL="457200" lvl="1" indent="0">
              <a:buNone/>
            </a:pPr>
            <a:r>
              <a:rPr lang="it-IT" dirty="0">
                <a:sym typeface="Wingdings" panose="05000000000000000000" pitchFamily="2" charset="2"/>
              </a:rPr>
              <a:t>Le due dimensioni vanno tenute distinte nella CEDU. Mentre la prima non conosce limiti, la seconda sì. </a:t>
            </a:r>
          </a:p>
          <a:p>
            <a:pPr lvl="1"/>
            <a:r>
              <a:rPr lang="it-IT" dirty="0">
                <a:sym typeface="Wingdings" panose="05000000000000000000" pitchFamily="2" charset="2"/>
              </a:rPr>
              <a:t>Art. 9.1 Ogni persona ha diritto alla libertà di pensiero, di coscienza e di religione; tale diritto include la libertà di cambiare religione o credo, così come la libertà di manifestare la propria religione o il proprio credo individualmente o collettivamente, in pubblico o in privati, mediante il culto l’insegnamento le pratiche e l’osservanza di riti.</a:t>
            </a:r>
          </a:p>
          <a:p>
            <a:pPr lvl="1"/>
            <a:r>
              <a:rPr lang="it-IT" dirty="0">
                <a:sym typeface="Wingdings" panose="05000000000000000000" pitchFamily="2" charset="2"/>
              </a:rPr>
              <a:t>Art. 9.2 «</a:t>
            </a:r>
            <a:r>
              <a:rPr lang="it-IT" b="0" i="0" dirty="0">
                <a:solidFill>
                  <a:srgbClr val="000000"/>
                </a:solidFill>
                <a:effectLst/>
                <a:latin typeface="Noto Serif JP"/>
              </a:rPr>
              <a:t>La libertà di manifestare la propria religione o il proprio credo può essere oggetto di quelle sole restrizioni che, stabilite per legge, </a:t>
            </a:r>
            <a:r>
              <a:rPr lang="it-IT" b="0" i="0" dirty="0">
                <a:solidFill>
                  <a:srgbClr val="000000"/>
                </a:solidFill>
                <a:effectLst/>
                <a:highlight>
                  <a:srgbClr val="FFFF00"/>
                </a:highlight>
                <a:latin typeface="Noto Serif JP"/>
              </a:rPr>
              <a:t>costituiscono misure necessarie</a:t>
            </a:r>
            <a:r>
              <a:rPr lang="it-IT" b="0" i="0" dirty="0">
                <a:solidFill>
                  <a:srgbClr val="000000"/>
                </a:solidFill>
                <a:effectLst/>
                <a:latin typeface="Noto Serif JP"/>
              </a:rPr>
              <a:t> in una </a:t>
            </a:r>
            <a:r>
              <a:rPr lang="it-IT" b="0" i="0" u="sng" dirty="0">
                <a:solidFill>
                  <a:srgbClr val="847348"/>
                </a:solidFill>
                <a:effectLst/>
                <a:latin typeface="Noto Serif JP"/>
                <a:hlinkClick r:id="rId2"/>
              </a:rPr>
              <a:t>società</a:t>
            </a:r>
            <a:r>
              <a:rPr lang="it-IT" b="0" i="0" dirty="0">
                <a:solidFill>
                  <a:srgbClr val="000000"/>
                </a:solidFill>
                <a:effectLst/>
                <a:latin typeface="Noto Serif JP"/>
              </a:rPr>
              <a:t> democratica, per la protezione del</a:t>
            </a:r>
            <a:r>
              <a:rPr lang="it-IT" b="0" i="0" dirty="0">
                <a:solidFill>
                  <a:srgbClr val="000000"/>
                </a:solidFill>
                <a:effectLst/>
                <a:highlight>
                  <a:srgbClr val="00FF00"/>
                </a:highlight>
                <a:latin typeface="Noto Serif JP"/>
              </a:rPr>
              <a:t>l’ordine pubblico, </a:t>
            </a:r>
            <a:r>
              <a:rPr lang="it-IT" b="0" i="0" dirty="0">
                <a:solidFill>
                  <a:srgbClr val="000000"/>
                </a:solidFill>
                <a:effectLst/>
                <a:highlight>
                  <a:srgbClr val="00FFFF"/>
                </a:highlight>
                <a:latin typeface="Noto Serif JP"/>
              </a:rPr>
              <a:t>della salute </a:t>
            </a:r>
            <a:r>
              <a:rPr lang="it-IT" b="0" i="0" dirty="0">
                <a:solidFill>
                  <a:srgbClr val="000000"/>
                </a:solidFill>
                <a:effectLst/>
                <a:latin typeface="Noto Serif JP"/>
              </a:rPr>
              <a:t>o della </a:t>
            </a:r>
            <a:r>
              <a:rPr lang="it-IT" b="0" i="0" dirty="0">
                <a:solidFill>
                  <a:srgbClr val="000000"/>
                </a:solidFill>
                <a:effectLst/>
                <a:highlight>
                  <a:srgbClr val="FFFF00"/>
                </a:highlight>
                <a:latin typeface="Noto Serif JP"/>
              </a:rPr>
              <a:t>morale pubblica</a:t>
            </a:r>
            <a:r>
              <a:rPr lang="it-IT" b="0" i="0" dirty="0">
                <a:solidFill>
                  <a:srgbClr val="000000"/>
                </a:solidFill>
                <a:effectLst/>
                <a:latin typeface="Noto Serif JP"/>
              </a:rPr>
              <a:t>, o per </a:t>
            </a:r>
            <a:r>
              <a:rPr lang="it-IT" b="0" i="0" dirty="0">
                <a:solidFill>
                  <a:srgbClr val="000000"/>
                </a:solidFill>
                <a:effectLst/>
                <a:highlight>
                  <a:srgbClr val="FF00FF"/>
                </a:highlight>
                <a:latin typeface="Noto Serif JP"/>
              </a:rPr>
              <a:t>la protezione dei diritti e della libertà altrui»</a:t>
            </a:r>
            <a:endParaRPr lang="it-IT" dirty="0">
              <a:highlight>
                <a:srgbClr val="FF00FF"/>
              </a:highlight>
              <a:sym typeface="Wingdings" panose="05000000000000000000" pitchFamily="2" charset="2"/>
            </a:endParaRPr>
          </a:p>
          <a:p>
            <a:pPr lvl="1"/>
            <a:endParaRPr lang="it-IT" dirty="0">
              <a:highlight>
                <a:srgbClr val="FF00FF"/>
              </a:highlight>
              <a:sym typeface="Wingdings" panose="05000000000000000000" pitchFamily="2" charset="2"/>
            </a:endParaRPr>
          </a:p>
          <a:p>
            <a:pPr marL="457200" lvl="1" indent="0">
              <a:buNone/>
            </a:pPr>
            <a:endParaRPr lang="it-IT" dirty="0">
              <a:sym typeface="Wingdings" panose="05000000000000000000" pitchFamily="2" charset="2"/>
            </a:endParaRPr>
          </a:p>
        </p:txBody>
      </p:sp>
      <p:pic>
        <p:nvPicPr>
          <p:cNvPr id="4" name="Immagine 3">
            <a:extLst>
              <a:ext uri="{FF2B5EF4-FFF2-40B4-BE49-F238E27FC236}">
                <a16:creationId xmlns:a16="http://schemas.microsoft.com/office/drawing/2014/main" id="{3D0D2856-D41A-A4A8-CACF-A583A3F7B376}"/>
              </a:ext>
            </a:extLst>
          </p:cNvPr>
          <p:cNvPicPr>
            <a:picLocks noChangeAspect="1"/>
          </p:cNvPicPr>
          <p:nvPr/>
        </p:nvPicPr>
        <p:blipFill>
          <a:blip r:embed="rId3"/>
          <a:stretch>
            <a:fillRect/>
          </a:stretch>
        </p:blipFill>
        <p:spPr>
          <a:xfrm>
            <a:off x="65314" y="0"/>
            <a:ext cx="12192000" cy="1207008"/>
          </a:xfrm>
          <a:prstGeom prst="rect">
            <a:avLst/>
          </a:prstGeom>
        </p:spPr>
      </p:pic>
    </p:spTree>
    <p:extLst>
      <p:ext uri="{BB962C8B-B14F-4D97-AF65-F5344CB8AC3E}">
        <p14:creationId xmlns:p14="http://schemas.microsoft.com/office/powerpoint/2010/main" val="70091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3D76F-77C3-C9B8-EAC2-35AC9723AE5B}"/>
              </a:ext>
            </a:extLst>
          </p:cNvPr>
          <p:cNvSpPr>
            <a:spLocks noGrp="1"/>
          </p:cNvSpPr>
          <p:nvPr>
            <p:ph type="title"/>
          </p:nvPr>
        </p:nvSpPr>
        <p:spPr/>
        <p:txBody>
          <a:bodyPr>
            <a:normAutofit fontScale="90000"/>
          </a:bodyPr>
          <a:lstStyle/>
          <a:p>
            <a:r>
              <a:rPr lang="it-IT" dirty="0"/>
              <a:t>Modalità di tutela: 1. norme derogatorie; norme speciali create dal legislatore</a:t>
            </a:r>
          </a:p>
        </p:txBody>
      </p:sp>
      <p:sp>
        <p:nvSpPr>
          <p:cNvPr id="3" name="Segnaposto contenuto 2">
            <a:extLst>
              <a:ext uri="{FF2B5EF4-FFF2-40B4-BE49-F238E27FC236}">
                <a16:creationId xmlns:a16="http://schemas.microsoft.com/office/drawing/2014/main" id="{D743684F-75FF-F6BC-0434-45A7467AD5FD}"/>
              </a:ext>
            </a:extLst>
          </p:cNvPr>
          <p:cNvSpPr>
            <a:spLocks noGrp="1"/>
          </p:cNvSpPr>
          <p:nvPr>
            <p:ph idx="1"/>
          </p:nvPr>
        </p:nvSpPr>
        <p:spPr>
          <a:xfrm>
            <a:off x="615820" y="2115750"/>
            <a:ext cx="10737980" cy="4061213"/>
          </a:xfrm>
        </p:spPr>
        <p:txBody>
          <a:bodyPr>
            <a:normAutofit fontScale="92500"/>
          </a:bodyPr>
          <a:lstStyle/>
          <a:p>
            <a:r>
              <a:rPr lang="it-IT" sz="2400" dirty="0">
                <a:latin typeface="Calibri" panose="020F0502020204030204" pitchFamily="34" charset="0"/>
                <a:ea typeface="Calibri" panose="020F0502020204030204" pitchFamily="34" charset="0"/>
                <a:cs typeface="Times New Roman" panose="02020603050405020304" pitchFamily="18" charset="0"/>
              </a:rPr>
              <a:t>Talvolta il legislatore prevede deroghe/ eccezioni a una norma che altrimenti si imporrebbe a tutti. Es: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sections</a:t>
            </a:r>
            <a:r>
              <a:rPr lang="it-IT" sz="2400" dirty="0">
                <a:effectLst/>
                <a:latin typeface="Calibri" panose="020F0502020204030204" pitchFamily="34" charset="0"/>
                <a:ea typeface="Calibri" panose="020F0502020204030204" pitchFamily="34" charset="0"/>
                <a:cs typeface="Times New Roman" panose="02020603050405020304" pitchFamily="18" charset="0"/>
              </a:rPr>
              <a:t> 11 e 12 dell’</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Employment</a:t>
            </a:r>
            <a:r>
              <a:rPr lang="it-IT" sz="2400" dirty="0">
                <a:effectLst/>
                <a:latin typeface="Calibri" panose="020F0502020204030204" pitchFamily="34" charset="0"/>
                <a:ea typeface="Calibri" panose="020F0502020204030204" pitchFamily="34" charset="0"/>
                <a:cs typeface="Times New Roman" panose="02020603050405020304" pitchFamily="18" charset="0"/>
              </a:rPr>
              <a:t> Act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Uk</a:t>
            </a:r>
            <a:r>
              <a:rPr lang="it-IT" sz="2400" dirty="0">
                <a:effectLst/>
                <a:latin typeface="Calibri" panose="020F0502020204030204" pitchFamily="34" charset="0"/>
                <a:ea typeface="Calibri" panose="020F0502020204030204" pitchFamily="34" charset="0"/>
                <a:cs typeface="Times New Roman" panose="02020603050405020304" pitchFamily="18" charset="0"/>
              </a:rPr>
              <a:t>  esenta i Sikh dall’indossare il casco</a:t>
            </a:r>
          </a:p>
          <a:p>
            <a:pPr algn="just"/>
            <a:r>
              <a:rPr lang="it-IT" sz="2400" dirty="0">
                <a:latin typeface="Calibri" panose="020F0502020204030204" pitchFamily="34" charset="0"/>
                <a:ea typeface="Calibri" panose="020F0502020204030204" pitchFamily="34" charset="0"/>
                <a:cs typeface="Times New Roman" panose="02020603050405020304" pitchFamily="18" charset="0"/>
              </a:rPr>
              <a:t>Oppure si prevede una regola cd. speciale: una norma ad hoc che si applica agli appartenenti di quel gruppo sociale. Ad esempio: un apposito decreto ministeriale consente agli Ebrei di macellare la carne senza previo stordimento dell’animale. Principio di eguaglianza: situazioni diverse vanno trattate in maniera diversa.</a:t>
            </a:r>
          </a:p>
          <a:p>
            <a:pPr algn="just"/>
            <a:r>
              <a:rPr lang="it-IT" sz="2400" dirty="0">
                <a:effectLst/>
                <a:latin typeface="Calibri" panose="020F0502020204030204" pitchFamily="34" charset="0"/>
                <a:ea typeface="Calibri" panose="020F0502020204030204" pitchFamily="34" charset="0"/>
                <a:cs typeface="Times New Roman" panose="02020603050405020304" pitchFamily="18" charset="0"/>
              </a:rPr>
              <a:t>Accordo con minoranze </a:t>
            </a:r>
            <a:r>
              <a:rPr lang="it-IT" sz="24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2400" dirty="0">
                <a:effectLst/>
                <a:latin typeface="Calibri" panose="020F0502020204030204" pitchFamily="34" charset="0"/>
                <a:ea typeface="Calibri" panose="020F0502020204030204" pitchFamily="34" charset="0"/>
                <a:cs typeface="Times New Roman" panose="02020603050405020304" pitchFamily="18" charset="0"/>
              </a:rPr>
              <a:t> principio pattizio</a:t>
            </a:r>
            <a:r>
              <a:rPr lang="it-IT" sz="2400" dirty="0">
                <a:latin typeface="Calibri" panose="020F0502020204030204" pitchFamily="34" charset="0"/>
                <a:ea typeface="Calibri" panose="020F0502020204030204" pitchFamily="34" charset="0"/>
                <a:cs typeface="Times New Roman" panose="02020603050405020304" pitchFamily="18" charset="0"/>
              </a:rPr>
              <a:t> – intesa tra Esecutivo e confessione religiosa </a:t>
            </a:r>
            <a:r>
              <a:rPr lang="it-IT"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legge del Parlamento che ratifica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2400" dirty="0">
                <a:effectLst/>
                <a:latin typeface="Calibri" panose="020F0502020204030204" pitchFamily="34" charset="0"/>
                <a:ea typeface="Calibri" panose="020F0502020204030204" pitchFamily="34" charset="0"/>
                <a:cs typeface="Times New Roman" panose="02020603050405020304" pitchFamily="18" charset="0"/>
              </a:rPr>
              <a:t>Regola certa: il legislatore decide la relativa ponderazione degli interessi</a:t>
            </a:r>
          </a:p>
          <a:p>
            <a:r>
              <a:rPr lang="it-IT" sz="2400" dirty="0">
                <a:latin typeface="Calibri" panose="020F0502020204030204" pitchFamily="34" charset="0"/>
                <a:ea typeface="Calibri" panose="020F0502020204030204" pitchFamily="34" charset="0"/>
                <a:cs typeface="Times New Roman" panose="02020603050405020304" pitchFamily="18" charset="0"/>
              </a:rPr>
              <a:t>problema </a:t>
            </a:r>
            <a:r>
              <a:rPr lang="it-IT" sz="24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maggioranza. Cosa fare se la maggioranza non fa la legge? Vedi Islam in Italia no intesa</a:t>
            </a:r>
            <a:endParaRPr lang="it-IT"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84791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BD5045-B318-EA2A-A9B7-341A38ED952F}"/>
              </a:ext>
            </a:extLst>
          </p:cNvPr>
          <p:cNvSpPr>
            <a:spLocks noGrp="1"/>
          </p:cNvSpPr>
          <p:nvPr>
            <p:ph type="title"/>
          </p:nvPr>
        </p:nvSpPr>
        <p:spPr/>
        <p:txBody>
          <a:bodyPr/>
          <a:lstStyle/>
          <a:p>
            <a:r>
              <a:rPr lang="it-IT" dirty="0"/>
              <a:t>Modalità di tutela 2: Libertà religiosa e giudice</a:t>
            </a:r>
          </a:p>
        </p:txBody>
      </p:sp>
      <p:sp>
        <p:nvSpPr>
          <p:cNvPr id="3" name="Segnaposto contenuto 2">
            <a:extLst>
              <a:ext uri="{FF2B5EF4-FFF2-40B4-BE49-F238E27FC236}">
                <a16:creationId xmlns:a16="http://schemas.microsoft.com/office/drawing/2014/main" id="{1E63AF7D-CE3D-1BDC-075E-802779B9D7D7}"/>
              </a:ext>
            </a:extLst>
          </p:cNvPr>
          <p:cNvSpPr>
            <a:spLocks noGrp="1"/>
          </p:cNvSpPr>
          <p:nvPr>
            <p:ph idx="1"/>
          </p:nvPr>
        </p:nvSpPr>
        <p:spPr>
          <a:xfrm>
            <a:off x="690465" y="2115750"/>
            <a:ext cx="10663335" cy="4061213"/>
          </a:xfrm>
        </p:spPr>
        <p:txBody>
          <a:bodyPr>
            <a:normAutofit fontScale="92500" lnSpcReduction="20000"/>
          </a:bodyPr>
          <a:lstStyle/>
          <a:p>
            <a:r>
              <a:rPr lang="it-IT" sz="2800" dirty="0">
                <a:latin typeface="Calibri" panose="020F0502020204030204" pitchFamily="34" charset="0"/>
                <a:ea typeface="Calibri" panose="020F0502020204030204" pitchFamily="34" charset="0"/>
                <a:cs typeface="Times New Roman" panose="02020603050405020304" pitchFamily="18" charset="0"/>
              </a:rPr>
              <a:t>Libertà religiosa </a:t>
            </a:r>
            <a:r>
              <a:rPr lang="it-IT" sz="2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manifestazione. Limitazioni legittime se sono necessarie per soddisfare interessi pubblici legittimi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 altri diritti. Bilanciamento e tecnica della proporzionalità:</a:t>
            </a:r>
          </a:p>
          <a:p>
            <a:r>
              <a:rPr lang="it-IT" sz="2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1. </a:t>
            </a:r>
            <a:r>
              <a:rPr lang="it-IT" sz="2800" dirty="0">
                <a:effectLst/>
                <a:latin typeface="Calibri" panose="020F0502020204030204" pitchFamily="34" charset="0"/>
                <a:ea typeface="Calibri" panose="020F0502020204030204" pitchFamily="34" charset="0"/>
                <a:cs typeface="Times New Roman" panose="02020603050405020304" pitchFamily="18" charset="0"/>
              </a:rPr>
              <a:t>la restrizione/la limitazione introdotta risponda a un obiettivo legittimo?</a:t>
            </a:r>
          </a:p>
          <a:p>
            <a:pPr algn="just"/>
            <a:r>
              <a:rPr lang="it-IT" sz="2800" dirty="0">
                <a:effectLst/>
                <a:latin typeface="Calibri" panose="020F0502020204030204" pitchFamily="34" charset="0"/>
                <a:ea typeface="Calibri" panose="020F0502020204030204" pitchFamily="34" charset="0"/>
                <a:cs typeface="Times New Roman" panose="02020603050405020304" pitchFamily="18" charset="0"/>
              </a:rPr>
              <a:t>2. </a:t>
            </a:r>
            <a:r>
              <a:rPr lang="it-IT" dirty="0">
                <a:latin typeface="Calibri" panose="020F0502020204030204" pitchFamily="34" charset="0"/>
                <a:ea typeface="Calibri" panose="020F0502020204030204" pitchFamily="34" charset="0"/>
                <a:cs typeface="Times New Roman" panose="02020603050405020304" pitchFamily="18" charset="0"/>
              </a:rPr>
              <a:t>La limitazione</a:t>
            </a:r>
            <a:r>
              <a:rPr lang="it-IT" sz="2800" dirty="0">
                <a:effectLst/>
                <a:latin typeface="Calibri" panose="020F0502020204030204" pitchFamily="34" charset="0"/>
                <a:ea typeface="Calibri" panose="020F0502020204030204" pitchFamily="34" charset="0"/>
                <a:cs typeface="Times New Roman" panose="02020603050405020304" pitchFamily="18" charset="0"/>
              </a:rPr>
              <a:t> individuata è l’unico mezzo possibile per raggiungere l’obiettivo legittimo? è strettamente necessaria per raggiunge quel dato obiettivo o, al contrario, è possibile individuare una soluzione diversa e meno impattante per la libertà religiosa?  </a:t>
            </a:r>
          </a:p>
          <a:p>
            <a:r>
              <a:rPr lang="it-IT" sz="2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Reasonable</a:t>
            </a:r>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accomodation</a:t>
            </a:r>
            <a:r>
              <a:rPr lang="it-IT"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aspetto procedurale – volontà di dialogo</a:t>
            </a:r>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Canada :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multiculturalism</a:t>
            </a:r>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clause</a:t>
            </a:r>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art. 27</a:t>
            </a:r>
          </a:p>
          <a:p>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Usa : primo Emendamento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preferred</a:t>
            </a:r>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right</a:t>
            </a:r>
            <a:r>
              <a:rPr lang="it-IT" sz="2800"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it-IT" sz="2800" i="1"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doctine</a:t>
            </a:r>
            <a:endParaRPr lang="it-IT" sz="2800" i="1"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E9B6D01F-7C8F-B6CF-300F-26212A0215E0}"/>
              </a:ext>
            </a:extLst>
          </p:cNvPr>
          <p:cNvPicPr>
            <a:picLocks noChangeAspect="1"/>
          </p:cNvPicPr>
          <p:nvPr/>
        </p:nvPicPr>
        <p:blipFill>
          <a:blip r:embed="rId2"/>
          <a:stretch>
            <a:fillRect/>
          </a:stretch>
        </p:blipFill>
        <p:spPr>
          <a:xfrm>
            <a:off x="0" y="-83704"/>
            <a:ext cx="12192000" cy="1206265"/>
          </a:xfrm>
          <a:prstGeom prst="rect">
            <a:avLst/>
          </a:prstGeom>
        </p:spPr>
      </p:pic>
    </p:spTree>
    <p:extLst>
      <p:ext uri="{BB962C8B-B14F-4D97-AF65-F5344CB8AC3E}">
        <p14:creationId xmlns:p14="http://schemas.microsoft.com/office/powerpoint/2010/main" val="211400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CE0A38-D47D-E502-A7F2-F047510EF333}"/>
              </a:ext>
            </a:extLst>
          </p:cNvPr>
          <p:cNvSpPr>
            <a:spLocks noGrp="1"/>
          </p:cNvSpPr>
          <p:nvPr>
            <p:ph type="title"/>
          </p:nvPr>
        </p:nvSpPr>
        <p:spPr/>
        <p:txBody>
          <a:bodyPr/>
          <a:lstStyle/>
          <a:p>
            <a:r>
              <a:rPr lang="it-IT" dirty="0"/>
              <a:t>Applicazione pratica: il porto del </a:t>
            </a:r>
            <a:r>
              <a:rPr lang="it-IT" dirty="0" err="1"/>
              <a:t>kirpan</a:t>
            </a:r>
            <a:r>
              <a:rPr lang="it-IT" dirty="0"/>
              <a:t> a scuola</a:t>
            </a:r>
          </a:p>
        </p:txBody>
      </p:sp>
      <p:sp>
        <p:nvSpPr>
          <p:cNvPr id="3" name="Segnaposto contenuto 2">
            <a:extLst>
              <a:ext uri="{FF2B5EF4-FFF2-40B4-BE49-F238E27FC236}">
                <a16:creationId xmlns:a16="http://schemas.microsoft.com/office/drawing/2014/main" id="{EB433CB9-F406-FBA0-984B-0C6B17810E72}"/>
              </a:ext>
            </a:extLst>
          </p:cNvPr>
          <p:cNvSpPr>
            <a:spLocks noGrp="1"/>
          </p:cNvSpPr>
          <p:nvPr>
            <p:ph idx="1"/>
          </p:nvPr>
        </p:nvSpPr>
        <p:spPr>
          <a:xfrm>
            <a:off x="494522" y="1866122"/>
            <a:ext cx="10859278" cy="4310841"/>
          </a:xfrm>
        </p:spPr>
        <p:txBody>
          <a:bodyPr>
            <a:normAutofit fontScale="92500" lnSpcReduction="20000"/>
          </a:bodyPr>
          <a:lstStyle/>
          <a:p>
            <a:r>
              <a:rPr lang="it-IT" sz="2100" kern="100" dirty="0" err="1">
                <a:effectLst/>
                <a:latin typeface="+mn-lt"/>
                <a:ea typeface="Aptos" panose="020B0004020202020204" pitchFamily="34" charset="0"/>
                <a:cs typeface="Times New Roman" panose="02020603050405020304" pitchFamily="18" charset="0"/>
              </a:rPr>
              <a:t>Multani</a:t>
            </a:r>
            <a:r>
              <a:rPr lang="it-IT" sz="2100" kern="100" dirty="0">
                <a:effectLst/>
                <a:latin typeface="+mn-lt"/>
                <a:ea typeface="Aptos" panose="020B0004020202020204" pitchFamily="34" charset="0"/>
                <a:cs typeface="Times New Roman" panose="02020603050405020304" pitchFamily="18" charset="0"/>
              </a:rPr>
              <a:t> è un ragazzo dodicenne che frequenta la scuola in Canada. È figlio di una famiglia Sikh molto praticante. Per questo motivo, in ottemperanza ai precetti della propria religione, indossa sempre, anche a scuola, un piccolo pugnale di metallo, il </a:t>
            </a:r>
            <a:r>
              <a:rPr lang="it-IT" sz="2100" i="1" kern="100" dirty="0" err="1">
                <a:effectLst/>
                <a:latin typeface="+mn-lt"/>
                <a:ea typeface="Aptos" panose="020B0004020202020204" pitchFamily="34" charset="0"/>
                <a:cs typeface="Times New Roman" panose="02020603050405020304" pitchFamily="18" charset="0"/>
              </a:rPr>
              <a:t>kirpan</a:t>
            </a:r>
            <a:r>
              <a:rPr lang="it-IT" sz="2100" kern="100" dirty="0">
                <a:effectLst/>
                <a:latin typeface="+mn-lt"/>
                <a:ea typeface="Aptos" panose="020B0004020202020204" pitchFamily="34" charset="0"/>
                <a:cs typeface="Times New Roman" panose="02020603050405020304" pitchFamily="18" charset="0"/>
              </a:rPr>
              <a:t>. Un giorno, il pugnale cade a terra e la scuola, scopertolo, vieta a </a:t>
            </a:r>
            <a:r>
              <a:rPr lang="it-IT" sz="2100" kern="100" dirty="0" err="1">
                <a:effectLst/>
                <a:latin typeface="+mn-lt"/>
                <a:ea typeface="Aptos" panose="020B0004020202020204" pitchFamily="34" charset="0"/>
                <a:cs typeface="Times New Roman" panose="02020603050405020304" pitchFamily="18" charset="0"/>
              </a:rPr>
              <a:t>Multani</a:t>
            </a:r>
            <a:r>
              <a:rPr lang="it-IT" sz="2100" kern="100" dirty="0">
                <a:effectLst/>
                <a:latin typeface="+mn-lt"/>
                <a:ea typeface="Aptos" panose="020B0004020202020204" pitchFamily="34" charset="0"/>
                <a:cs typeface="Times New Roman" panose="02020603050405020304" pitchFamily="18" charset="0"/>
              </a:rPr>
              <a:t> di indossare il </a:t>
            </a:r>
            <a:r>
              <a:rPr lang="it-IT" sz="2100" kern="100" dirty="0" err="1">
                <a:effectLst/>
                <a:latin typeface="+mn-lt"/>
                <a:ea typeface="Aptos" panose="020B0004020202020204" pitchFamily="34" charset="0"/>
                <a:cs typeface="Times New Roman" panose="02020603050405020304" pitchFamily="18" charset="0"/>
              </a:rPr>
              <a:t>kirpan</a:t>
            </a:r>
            <a:r>
              <a:rPr lang="it-IT" sz="2100" kern="100" dirty="0">
                <a:effectLst/>
                <a:latin typeface="+mn-lt"/>
                <a:ea typeface="Aptos" panose="020B0004020202020204" pitchFamily="34" charset="0"/>
                <a:cs typeface="Times New Roman" panose="02020603050405020304" pitchFamily="18" charset="0"/>
              </a:rPr>
              <a:t> per motivi di sicurezza e perché il porto di questo, anche se simbolo religioso, è comunque un’arma e potrebbe incentivare altri studenti a fare altrettanto. La famiglia non intende adeguarsi e ricorre al giudice.  (Corte Suprema canadese: </a:t>
            </a:r>
            <a:r>
              <a:rPr lang="it-IT" sz="2100" u="sng" kern="100" dirty="0">
                <a:solidFill>
                  <a:srgbClr val="467886"/>
                </a:solidFill>
                <a:effectLst/>
                <a:latin typeface="+mn-lt"/>
                <a:ea typeface="Aptos" panose="020B0004020202020204" pitchFamily="34" charset="0"/>
                <a:cs typeface="Times New Roman" panose="02020603050405020304" pitchFamily="18" charset="0"/>
                <a:hlinkClick r:id="rId2"/>
              </a:rPr>
              <a:t>https://decisions.scc-csc.ca/</a:t>
            </a:r>
            <a:r>
              <a:rPr lang="it-IT" sz="2100" u="sng" kern="100" dirty="0" err="1">
                <a:solidFill>
                  <a:srgbClr val="467886"/>
                </a:solidFill>
                <a:effectLst/>
                <a:latin typeface="+mn-lt"/>
                <a:ea typeface="Aptos" panose="020B0004020202020204" pitchFamily="34" charset="0"/>
                <a:cs typeface="Times New Roman" panose="02020603050405020304" pitchFamily="18" charset="0"/>
                <a:hlinkClick r:id="rId2"/>
              </a:rPr>
              <a:t>scc-csc</a:t>
            </a:r>
            <a:r>
              <a:rPr lang="it-IT" sz="2100" u="sng" kern="100" dirty="0">
                <a:solidFill>
                  <a:srgbClr val="467886"/>
                </a:solidFill>
                <a:effectLst/>
                <a:latin typeface="+mn-lt"/>
                <a:ea typeface="Aptos" panose="020B0004020202020204" pitchFamily="34" charset="0"/>
                <a:cs typeface="Times New Roman" panose="02020603050405020304" pitchFamily="18" charset="0"/>
                <a:hlinkClick r:id="rId2"/>
              </a:rPr>
              <a:t>/</a:t>
            </a:r>
            <a:r>
              <a:rPr lang="it-IT" sz="2100" u="sng" kern="100" dirty="0" err="1">
                <a:solidFill>
                  <a:srgbClr val="467886"/>
                </a:solidFill>
                <a:effectLst/>
                <a:latin typeface="+mn-lt"/>
                <a:ea typeface="Aptos" panose="020B0004020202020204" pitchFamily="34" charset="0"/>
                <a:cs typeface="Times New Roman" panose="02020603050405020304" pitchFamily="18" charset="0"/>
                <a:hlinkClick r:id="rId2"/>
              </a:rPr>
              <a:t>scc-csc</a:t>
            </a:r>
            <a:r>
              <a:rPr lang="it-IT" sz="2100" u="sng" kern="100" dirty="0">
                <a:solidFill>
                  <a:srgbClr val="467886"/>
                </a:solidFill>
                <a:effectLst/>
                <a:latin typeface="+mn-lt"/>
                <a:ea typeface="Aptos" panose="020B0004020202020204" pitchFamily="34" charset="0"/>
                <a:cs typeface="Times New Roman" panose="02020603050405020304" pitchFamily="18" charset="0"/>
                <a:hlinkClick r:id="rId2"/>
              </a:rPr>
              <a:t>/en/item/15/index.do</a:t>
            </a:r>
            <a:r>
              <a:rPr lang="it-IT" sz="2100" kern="100" dirty="0">
                <a:effectLst/>
                <a:latin typeface="+mn-lt"/>
                <a:ea typeface="Aptos" panose="020B0004020202020204" pitchFamily="34" charset="0"/>
                <a:cs typeface="Times New Roman" panose="02020603050405020304" pitchFamily="18" charset="0"/>
              </a:rPr>
              <a:t>).</a:t>
            </a:r>
          </a:p>
          <a:p>
            <a:r>
              <a:rPr lang="it-IT" sz="2100" dirty="0">
                <a:latin typeface="+mn-lt"/>
              </a:rPr>
              <a:t>Corte Suprema canadese: obiettivo della scuola di garantire sicurezza è legittimo. 1 livello test.</a:t>
            </a:r>
          </a:p>
          <a:p>
            <a:pPr algn="just"/>
            <a:r>
              <a:rPr lang="it-IT" sz="2100" dirty="0">
                <a:latin typeface="+mn-lt"/>
              </a:rPr>
              <a:t>Tuttavia, il </a:t>
            </a:r>
            <a:r>
              <a:rPr lang="it-IT" sz="2100" dirty="0" err="1">
                <a:latin typeface="+mn-lt"/>
              </a:rPr>
              <a:t>kirpan</a:t>
            </a:r>
            <a:r>
              <a:rPr lang="it-IT" sz="2100" dirty="0">
                <a:latin typeface="+mn-lt"/>
              </a:rPr>
              <a:t> non è un’arma ma anche un simbolo religioso. Il divieto totale del porto del </a:t>
            </a:r>
            <a:r>
              <a:rPr lang="it-IT" sz="2100" dirty="0" err="1">
                <a:latin typeface="+mn-lt"/>
              </a:rPr>
              <a:t>kirpan</a:t>
            </a:r>
            <a:r>
              <a:rPr lang="it-IT" sz="2100" dirty="0">
                <a:latin typeface="+mn-lt"/>
              </a:rPr>
              <a:t> è sproporzionato rispetto all’obiettivo. A scuola non c’è sicurezza assoluta (mazze da baseball, coltelli in mensa, forbici)</a:t>
            </a:r>
          </a:p>
          <a:p>
            <a:r>
              <a:rPr lang="it-IT" sz="2100" kern="100" dirty="0">
                <a:latin typeface="+mn-lt"/>
                <a:ea typeface="Aptos" panose="020B0004020202020204" pitchFamily="34" charset="0"/>
                <a:cs typeface="Times New Roman" panose="02020603050405020304" pitchFamily="18" charset="0"/>
              </a:rPr>
              <a:t>Altri mezzi meno impattanti sono possibili: </a:t>
            </a:r>
            <a:r>
              <a:rPr lang="it-IT" sz="2100" kern="100" dirty="0">
                <a:effectLst/>
                <a:latin typeface="+mn-lt"/>
                <a:ea typeface="Aptos" panose="020B0004020202020204" pitchFamily="34" charset="0"/>
                <a:cs typeface="Times New Roman" panose="02020603050405020304" pitchFamily="18" charset="0"/>
              </a:rPr>
              <a:t>il coltello può essere celato sotto i vestiti, riposto in una scatola di legno, a sua volta inserita in una custodia di stoffa cucita su tutti i lati. Lo studente sarebbe stato inoltre sottoposto a controlli per accertare il rispetto di tali condizioni. </a:t>
            </a:r>
          </a:p>
          <a:p>
            <a:r>
              <a:rPr lang="it-IT" sz="2100" kern="100" dirty="0">
                <a:effectLst/>
                <a:latin typeface="+mn-lt"/>
                <a:ea typeface="Aptos" panose="020B0004020202020204" pitchFamily="34" charset="0"/>
                <a:cs typeface="Times New Roman" panose="02020603050405020304" pitchFamily="18" charset="0"/>
              </a:rPr>
              <a:t>Condotta previa di </a:t>
            </a:r>
            <a:r>
              <a:rPr lang="it-IT" sz="2100" kern="100" dirty="0" err="1">
                <a:effectLst/>
                <a:latin typeface="+mn-lt"/>
                <a:ea typeface="Aptos" panose="020B0004020202020204" pitchFamily="34" charset="0"/>
                <a:cs typeface="Times New Roman" panose="02020603050405020304" pitchFamily="18" charset="0"/>
              </a:rPr>
              <a:t>Multani</a:t>
            </a:r>
            <a:r>
              <a:rPr lang="it-IT" sz="2100" kern="100" dirty="0">
                <a:effectLst/>
                <a:latin typeface="+mn-lt"/>
                <a:ea typeface="Aptos" panose="020B0004020202020204" pitchFamily="34" charset="0"/>
                <a:cs typeface="Times New Roman" panose="02020603050405020304" pitchFamily="18" charset="0"/>
              </a:rPr>
              <a:t> </a:t>
            </a:r>
            <a:r>
              <a:rPr lang="it-IT" sz="2100" kern="100" dirty="0">
                <a:effectLst/>
                <a:latin typeface="+mn-lt"/>
                <a:ea typeface="Aptos" panose="020B0004020202020204" pitchFamily="34" charset="0"/>
                <a:cs typeface="Times New Roman" panose="02020603050405020304" pitchFamily="18" charset="0"/>
                <a:sym typeface="Wingdings" panose="05000000000000000000" pitchFamily="2" charset="2"/>
              </a:rPr>
              <a:t> valutazione del rischio in concreto, non in astratto  estremamente improbabile uso improprio del </a:t>
            </a:r>
            <a:r>
              <a:rPr lang="it-IT" sz="2100" kern="100" dirty="0" err="1">
                <a:effectLst/>
                <a:latin typeface="+mn-lt"/>
                <a:ea typeface="Aptos" panose="020B0004020202020204" pitchFamily="34" charset="0"/>
                <a:cs typeface="Times New Roman" panose="02020603050405020304" pitchFamily="18" charset="0"/>
                <a:sym typeface="Wingdings" panose="05000000000000000000" pitchFamily="2" charset="2"/>
              </a:rPr>
              <a:t>kirpan</a:t>
            </a:r>
            <a:endParaRPr lang="it-IT" sz="2100" kern="100" dirty="0">
              <a:effectLst/>
              <a:latin typeface="+mn-lt"/>
              <a:ea typeface="Aptos" panose="020B0004020202020204" pitchFamily="34" charset="0"/>
              <a:cs typeface="Times New Roman" panose="02020603050405020304" pitchFamily="18" charset="0"/>
              <a:sym typeface="Wingdings" panose="05000000000000000000" pitchFamily="2" charset="2"/>
            </a:endParaRPr>
          </a:p>
          <a:p>
            <a:r>
              <a:rPr lang="it-IT" sz="2100" kern="100" dirty="0" err="1">
                <a:latin typeface="+mn-lt"/>
                <a:ea typeface="Aptos" panose="020B0004020202020204" pitchFamily="34" charset="0"/>
                <a:cs typeface="Times New Roman" panose="02020603050405020304" pitchFamily="18" charset="0"/>
                <a:sym typeface="Wingdings" panose="05000000000000000000" pitchFamily="2" charset="2"/>
              </a:rPr>
              <a:t>Reasonable</a:t>
            </a:r>
            <a:r>
              <a:rPr lang="it-IT" sz="2100" kern="100" dirty="0">
                <a:latin typeface="+mn-lt"/>
                <a:ea typeface="Aptos" panose="020B0004020202020204" pitchFamily="34" charset="0"/>
                <a:cs typeface="Times New Roman" panose="02020603050405020304" pitchFamily="18" charset="0"/>
                <a:sym typeface="Wingdings" panose="05000000000000000000" pitchFamily="2" charset="2"/>
              </a:rPr>
              <a:t> </a:t>
            </a:r>
            <a:r>
              <a:rPr lang="it-IT" sz="2100" kern="100" dirty="0" err="1">
                <a:latin typeface="+mn-lt"/>
                <a:ea typeface="Aptos" panose="020B0004020202020204" pitchFamily="34" charset="0"/>
                <a:cs typeface="Times New Roman" panose="02020603050405020304" pitchFamily="18" charset="0"/>
                <a:sym typeface="Wingdings" panose="05000000000000000000" pitchFamily="2" charset="2"/>
              </a:rPr>
              <a:t>accomodation</a:t>
            </a:r>
            <a:r>
              <a:rPr lang="it-IT" sz="2100" kern="100" dirty="0">
                <a:latin typeface="+mn-lt"/>
                <a:ea typeface="Aptos" panose="020B0004020202020204" pitchFamily="34" charset="0"/>
                <a:cs typeface="Times New Roman" panose="02020603050405020304" pitchFamily="18" charset="0"/>
                <a:sym typeface="Wingdings" panose="05000000000000000000" pitchFamily="2" charset="2"/>
              </a:rPr>
              <a:t>: importanza del dialogo e volontà di trovare soluzioni – concezione procedurale</a:t>
            </a:r>
            <a:endParaRPr lang="it-IT" sz="2100" kern="100" dirty="0">
              <a:effectLst/>
              <a:latin typeface="+mn-lt"/>
              <a:ea typeface="Aptos" panose="020B000402020202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C1280D0F-EF5B-1727-306F-4600D8ABB68B}"/>
              </a:ext>
            </a:extLst>
          </p:cNvPr>
          <p:cNvPicPr>
            <a:picLocks noChangeAspect="1"/>
          </p:cNvPicPr>
          <p:nvPr/>
        </p:nvPicPr>
        <p:blipFill>
          <a:blip r:embed="rId3"/>
          <a:stretch>
            <a:fillRect/>
          </a:stretch>
        </p:blipFill>
        <p:spPr>
          <a:xfrm>
            <a:off x="0" y="-37420"/>
            <a:ext cx="12192000" cy="1206265"/>
          </a:xfrm>
          <a:prstGeom prst="rect">
            <a:avLst/>
          </a:prstGeom>
        </p:spPr>
      </p:pic>
    </p:spTree>
    <p:extLst>
      <p:ext uri="{BB962C8B-B14F-4D97-AF65-F5344CB8AC3E}">
        <p14:creationId xmlns:p14="http://schemas.microsoft.com/office/powerpoint/2010/main" val="17978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96A84E-5847-21E3-95F5-1271550AE53D}"/>
              </a:ext>
            </a:extLst>
          </p:cNvPr>
          <p:cNvSpPr>
            <a:spLocks noGrp="1"/>
          </p:cNvSpPr>
          <p:nvPr>
            <p:ph type="title"/>
          </p:nvPr>
        </p:nvSpPr>
        <p:spPr>
          <a:xfrm>
            <a:off x="838200" y="1335636"/>
            <a:ext cx="10515600" cy="614462"/>
          </a:xfrm>
        </p:spPr>
        <p:txBody>
          <a:bodyPr/>
          <a:lstStyle/>
          <a:p>
            <a:r>
              <a:rPr lang="it-IT" dirty="0"/>
              <a:t>Modalità di tutela 3: il divieto di discriminazione per la religione</a:t>
            </a:r>
          </a:p>
        </p:txBody>
      </p:sp>
      <p:sp>
        <p:nvSpPr>
          <p:cNvPr id="3" name="Segnaposto contenuto 2">
            <a:extLst>
              <a:ext uri="{FF2B5EF4-FFF2-40B4-BE49-F238E27FC236}">
                <a16:creationId xmlns:a16="http://schemas.microsoft.com/office/drawing/2014/main" id="{1BDB2253-48C8-4BE2-5AF2-05F48121BD88}"/>
              </a:ext>
            </a:extLst>
          </p:cNvPr>
          <p:cNvSpPr>
            <a:spLocks noGrp="1"/>
          </p:cNvSpPr>
          <p:nvPr>
            <p:ph idx="1"/>
          </p:nvPr>
        </p:nvSpPr>
        <p:spPr>
          <a:xfrm>
            <a:off x="662473" y="1950098"/>
            <a:ext cx="10691327" cy="4226865"/>
          </a:xfrm>
        </p:spPr>
        <p:txBody>
          <a:bodyPr>
            <a:normAutofit fontScale="92500" lnSpcReduction="20000"/>
          </a:bodyPr>
          <a:lstStyle/>
          <a:p>
            <a:r>
              <a:rPr lang="it-IT" sz="2800" i="1" dirty="0">
                <a:latin typeface="Calibri" panose="020F0502020204030204" pitchFamily="34" charset="0"/>
                <a:ea typeface="Calibri" panose="020F0502020204030204" pitchFamily="34" charset="0"/>
                <a:cs typeface="Times New Roman" panose="02020603050405020304" pitchFamily="18" charset="0"/>
              </a:rPr>
              <a:t>Principio di uguaglianza/non discriminazione: «</a:t>
            </a:r>
            <a:r>
              <a:rPr lang="it-IT" sz="2800" dirty="0">
                <a:effectLst/>
                <a:latin typeface="Calibri" panose="020F0502020204030204" pitchFamily="34" charset="0"/>
                <a:ea typeface="Calibri" panose="020F0502020204030204" pitchFamily="34" charset="0"/>
                <a:cs typeface="Times New Roman" panose="02020603050405020304" pitchFamily="18" charset="0"/>
              </a:rPr>
              <a:t>Tutti i cittadini hanno pari dignità sociale e sono eguali davanti alla legge, senza distinzione di sesso, di razza, di lingua, di religione, di opinioni politiche, di condizioni personali e sociali». </a:t>
            </a:r>
            <a:r>
              <a:rPr lang="it-IT" sz="2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diritto antidiscriminatorio  diritto a non essere trattato in maniera diversa a causa del possesso di alcuni fattori</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2800" dirty="0">
                <a:latin typeface="Calibri" panose="020F0502020204030204" pitchFamily="34" charset="0"/>
                <a:ea typeface="Calibri" panose="020F0502020204030204" pitchFamily="34" charset="0"/>
                <a:cs typeface="Times New Roman" panose="02020603050405020304" pitchFamily="18" charset="0"/>
              </a:rPr>
              <a:t>Sviluppato in UE –sesso e nazionalità stati membri - art. 19 TFUE Amsterdam </a:t>
            </a:r>
          </a:p>
          <a:p>
            <a:r>
              <a:rPr lang="it-IT" sz="2800" dirty="0">
                <a:latin typeface="Calibri" panose="020F0502020204030204" pitchFamily="34" charset="0"/>
                <a:ea typeface="Calibri" panose="020F0502020204030204" pitchFamily="34" charset="0"/>
                <a:cs typeface="Times New Roman" panose="02020603050405020304" pitchFamily="18" charset="0"/>
              </a:rPr>
              <a:t>direttiva 2000/78/Ce – direttiva 2000/43</a:t>
            </a:r>
          </a:p>
          <a:p>
            <a:r>
              <a:rPr lang="it-IT" sz="2800" dirty="0">
                <a:effectLst/>
                <a:latin typeface="Calibri" panose="020F0502020204030204" pitchFamily="34" charset="0"/>
                <a:ea typeface="Calibri" panose="020F0502020204030204" pitchFamily="34" charset="0"/>
                <a:cs typeface="Times New Roman" panose="02020603050405020304" pitchFamily="18" charset="0"/>
              </a:rPr>
              <a:t>discriminazioni in ambito lavorativo e occupazionale. – </a:t>
            </a:r>
          </a:p>
          <a:p>
            <a:r>
              <a:rPr lang="it-IT" sz="2800" dirty="0">
                <a:effectLst/>
                <a:latin typeface="Calibri" panose="020F0502020204030204" pitchFamily="34" charset="0"/>
                <a:ea typeface="Calibri" panose="020F0502020204030204" pitchFamily="34" charset="0"/>
                <a:cs typeface="Times New Roman" panose="02020603050405020304" pitchFamily="18" charset="0"/>
              </a:rPr>
              <a:t>Ita- trasposto nel 2003 </a:t>
            </a:r>
            <a:r>
              <a:rPr lang="it-IT" sz="2800" dirty="0" err="1">
                <a:effectLst/>
                <a:latin typeface="Calibri" panose="020F0502020204030204" pitchFamily="34" charset="0"/>
                <a:ea typeface="Calibri" panose="020F0502020204030204" pitchFamily="34" charset="0"/>
                <a:cs typeface="Times New Roman" panose="02020603050405020304" pitchFamily="18" charset="0"/>
              </a:rPr>
              <a:t>d.lgs</a:t>
            </a:r>
            <a:r>
              <a:rPr lang="it-IT" sz="2800" dirty="0">
                <a:effectLst/>
                <a:latin typeface="Calibri" panose="020F0502020204030204" pitchFamily="34" charset="0"/>
                <a:ea typeface="Calibri" panose="020F0502020204030204" pitchFamily="34" charset="0"/>
                <a:cs typeface="Times New Roman" panose="02020603050405020304" pitchFamily="18" charset="0"/>
              </a:rPr>
              <a:t> 116 – </a:t>
            </a:r>
          </a:p>
          <a:p>
            <a:r>
              <a:rPr lang="it-IT" sz="2800" dirty="0">
                <a:effectLst/>
                <a:latin typeface="Calibri" panose="020F0502020204030204" pitchFamily="34" charset="0"/>
                <a:ea typeface="Calibri" panose="020F0502020204030204" pitchFamily="34" charset="0"/>
                <a:cs typeface="Times New Roman" panose="02020603050405020304" pitchFamily="18" charset="0"/>
              </a:rPr>
              <a:t>azione più ampia non solo religione artt. 43 e 44 TUI</a:t>
            </a:r>
          </a:p>
          <a:p>
            <a:r>
              <a:rPr lang="it-IT" dirty="0">
                <a:latin typeface="Calibri" panose="020F0502020204030204" pitchFamily="34" charset="0"/>
                <a:ea typeface="Calibri" panose="020F0502020204030204" pitchFamily="34" charset="0"/>
                <a:cs typeface="Times New Roman" panose="02020603050405020304" pitchFamily="18" charset="0"/>
              </a:rPr>
              <a:t>Azione snella davanti GO anche se coinvolta PA </a:t>
            </a:r>
            <a:r>
              <a:rPr lang="it-IT"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vedi crocifisso</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C3A83367-83EE-450E-F9B6-94FCAEEC3B0A}"/>
              </a:ext>
            </a:extLst>
          </p:cNvPr>
          <p:cNvPicPr>
            <a:picLocks noChangeAspect="1"/>
          </p:cNvPicPr>
          <p:nvPr/>
        </p:nvPicPr>
        <p:blipFill>
          <a:blip r:embed="rId2"/>
          <a:stretch>
            <a:fillRect/>
          </a:stretch>
        </p:blipFill>
        <p:spPr>
          <a:xfrm>
            <a:off x="0" y="-98"/>
            <a:ext cx="12192000" cy="1206265"/>
          </a:xfrm>
          <a:prstGeom prst="rect">
            <a:avLst/>
          </a:prstGeom>
        </p:spPr>
      </p:pic>
    </p:spTree>
    <p:extLst>
      <p:ext uri="{BB962C8B-B14F-4D97-AF65-F5344CB8AC3E}">
        <p14:creationId xmlns:p14="http://schemas.microsoft.com/office/powerpoint/2010/main" val="2821425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77A26F539967D4F98503910BA4FFFD8" ma:contentTypeVersion="15" ma:contentTypeDescription="Creare un nuovo documento." ma:contentTypeScope="" ma:versionID="63b9c261a55c251c9d1e50215d3749c4">
  <xsd:schema xmlns:xsd="http://www.w3.org/2001/XMLSchema" xmlns:xs="http://www.w3.org/2001/XMLSchema" xmlns:p="http://schemas.microsoft.com/office/2006/metadata/properties" xmlns:ns2="33de9cbb-7065-497c-aaf6-21859a933a93" xmlns:ns3="a398c2fc-ef96-41f5-a6be-4e19eee013d8" targetNamespace="http://schemas.microsoft.com/office/2006/metadata/properties" ma:root="true" ma:fieldsID="a66aada771cda6968eaf211002d80a89" ns2:_="" ns3:_="">
    <xsd:import namespace="33de9cbb-7065-497c-aaf6-21859a933a93"/>
    <xsd:import namespace="a398c2fc-ef96-41f5-a6be-4e19eee013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9cbb-7065-497c-aaf6-21859a933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98c2fc-ef96-41f5-a6be-4e19eee013d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71b5f323-8b4a-4b41-bb8e-fb1b53a1f540}" ma:internalName="TaxCatchAll" ma:showField="CatchAllData" ma:web="a398c2fc-ef96-41f5-a6be-4e19eee01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98c2fc-ef96-41f5-a6be-4e19eee013d8" xsi:nil="true"/>
    <lcf76f155ced4ddcb4097134ff3c332f xmlns="33de9cbb-7065-497c-aaf6-21859a933a9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BE24F4-7EB1-434B-8205-B2D5D6584867}">
  <ds:schemaRefs>
    <ds:schemaRef ds:uri="http://schemas.microsoft.com/sharepoint/v3/contenttype/forms"/>
  </ds:schemaRefs>
</ds:datastoreItem>
</file>

<file path=customXml/itemProps2.xml><?xml version="1.0" encoding="utf-8"?>
<ds:datastoreItem xmlns:ds="http://schemas.openxmlformats.org/officeDocument/2006/customXml" ds:itemID="{FF8A19A0-51A2-4533-A590-3477DED3B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9cbb-7065-497c-aaf6-21859a933a93"/>
    <ds:schemaRef ds:uri="a398c2fc-ef96-41f5-a6be-4e19eee01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467FBC-AEAE-4EC2-BF36-9EF027E22BDD}">
  <ds:schemaRefs>
    <ds:schemaRef ds:uri="33de9cbb-7065-497c-aaf6-21859a933a93"/>
    <ds:schemaRef ds:uri="a398c2fc-ef96-41f5-a6be-4e19eee013d8"/>
    <ds:schemaRef ds:uri="d2b3df68-07b5-4773-aba1-bd9b51ecb5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3057</TotalTime>
  <Words>6018</Words>
  <Application>Microsoft Office PowerPoint</Application>
  <PresentationFormat>Widescreen</PresentationFormat>
  <Paragraphs>169</Paragraphs>
  <Slides>27</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Arial</vt:lpstr>
      <vt:lpstr>Calibri</vt:lpstr>
      <vt:lpstr>Noto Serif JP</vt:lpstr>
      <vt:lpstr>Roboto</vt:lpstr>
      <vt:lpstr>Source Sans Pro</vt:lpstr>
      <vt:lpstr>Times New Roman</vt:lpstr>
      <vt:lpstr>Titillium</vt:lpstr>
      <vt:lpstr>Titillium Bd</vt:lpstr>
      <vt:lpstr>Wingdings</vt:lpstr>
      <vt:lpstr>Tema di Office</vt:lpstr>
      <vt:lpstr>Missione 4  Istruzione e Ricerca</vt:lpstr>
      <vt:lpstr>Non solo il velo….</vt:lpstr>
      <vt:lpstr>Non c’è una risposta univoca!</vt:lpstr>
      <vt:lpstr>Religioni e regole di condotta: ortodossia e ortoprassi</vt:lpstr>
      <vt:lpstr>Le coordinate giuridiche di riferimento</vt:lpstr>
      <vt:lpstr>Modalità di tutela: 1. norme derogatorie; norme speciali create dal legislatore</vt:lpstr>
      <vt:lpstr>Modalità di tutela 2: Libertà religiosa e giudice</vt:lpstr>
      <vt:lpstr>Applicazione pratica: il porto del kirpan a scuola</vt:lpstr>
      <vt:lpstr>Modalità di tutela 3: il divieto di discriminazione per la religione</vt:lpstr>
      <vt:lpstr>Le nozioni di base del diritto antidiscriminatorio: discriminazione diretta</vt:lpstr>
      <vt:lpstr>La discriminazione indiretta</vt:lpstr>
      <vt:lpstr>Dall’eguaglianza formale a quella sostanziale</vt:lpstr>
      <vt:lpstr>Le applicazioni date dalla Corte di giustizia: i casi Bougnaoui e Achbita</vt:lpstr>
      <vt:lpstr>Achbita: è solo questione di come viene formulata?</vt:lpstr>
      <vt:lpstr>Corte di giustizia : Achbita</vt:lpstr>
      <vt:lpstr>Critiche</vt:lpstr>
      <vt:lpstr>II  Wabe: una parziale rivisitazione?</vt:lpstr>
      <vt:lpstr>Wabe C‑804/18 e C‑341/19</vt:lpstr>
      <vt:lpstr>Il margine di apprezzamento nazionale</vt:lpstr>
      <vt:lpstr>Corte europea diritti uomo</vt:lpstr>
      <vt:lpstr>Corte edu e velo indossato a scuola dall’insegnante</vt:lpstr>
      <vt:lpstr>Corte edu e crocifisso nelle aule scolastiche: il caso Lautsi c. Italia 2011</vt:lpstr>
      <vt:lpstr>Simboli religiosi pro e contra il divieto</vt:lpstr>
      <vt:lpstr>Per finire: il crocifisso di nuovo davanti ai giudici italiani</vt:lpstr>
      <vt:lpstr>Il ragionamento seguito dalla Cassazione</vt:lpstr>
      <vt:lpstr>Giurisprudenza pertinente</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Strazzari Davide</dc:creator>
  <cp:lastModifiedBy>Davide Strazzari</cp:lastModifiedBy>
  <cp:revision>3</cp:revision>
  <dcterms:created xsi:type="dcterms:W3CDTF">2022-10-26T09:11:02Z</dcterms:created>
  <dcterms:modified xsi:type="dcterms:W3CDTF">2024-10-20T14:24:20Z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0x010100777A26F539967D4F98503910BA4FFFD8</vt:lpwstr>
  </property>
</Properties>
</file>