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256" r:id="rId5"/>
    <p:sldId id="283" r:id="rId6"/>
    <p:sldId id="259" r:id="rId7"/>
    <p:sldId id="260" r:id="rId8"/>
    <p:sldId id="261" r:id="rId9"/>
    <p:sldId id="262" r:id="rId10"/>
    <p:sldId id="263" r:id="rId11"/>
    <p:sldId id="266" r:id="rId12"/>
    <p:sldId id="264" r:id="rId13"/>
    <p:sldId id="265" r:id="rId14"/>
    <p:sldId id="267" r:id="rId15"/>
    <p:sldId id="268" r:id="rId16"/>
    <p:sldId id="269" r:id="rId17"/>
    <p:sldId id="270" r:id="rId18"/>
    <p:sldId id="271" r:id="rId19"/>
    <p:sldId id="284" r:id="rId20"/>
    <p:sldId id="272" r:id="rId21"/>
    <p:sldId id="273" r:id="rId22"/>
    <p:sldId id="274" r:id="rId23"/>
    <p:sldId id="275" r:id="rId24"/>
    <p:sldId id="276" r:id="rId25"/>
    <p:sldId id="277" r:id="rId26"/>
    <p:sldId id="278" r:id="rId27"/>
    <p:sldId id="279" r:id="rId28"/>
    <p:sldId id="280" r:id="rId29"/>
    <p:sldId id="281" r:id="rId30"/>
    <p:sldId id="282" r:id="rId3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2AF4C0-81FE-4E85-9C31-0AEDB4A8E3AD}" v="20" dt="2024-09-27T10:52:59.4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0" autoAdjust="0"/>
    <p:restoredTop sz="0" autoAdjust="0"/>
  </p:normalViewPr>
  <p:slideViewPr>
    <p:cSldViewPr snapToGrid="0">
      <p:cViewPr varScale="1">
        <p:scale>
          <a:sx n="82" d="100"/>
          <a:sy n="82" d="100"/>
        </p:scale>
        <p:origin x="114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AA19FA-41AE-4F2A-8228-3399FEB02D4B}" type="datetimeFigureOut">
              <a:rPr lang="it-IT" smtClean="0"/>
              <a:t>29/09/2024</a:t>
            </a:fld>
            <a:endParaRPr lang="it-I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1F2187-BD6B-4CD4-8DF4-F350925E52CA}" type="slidenum">
              <a:rPr lang="it-IT" smtClean="0"/>
              <a:t>‹N›</a:t>
            </a:fld>
            <a:endParaRPr lang="it-IT"/>
          </a:p>
        </p:txBody>
      </p:sp>
    </p:spTree>
    <p:extLst>
      <p:ext uri="{BB962C8B-B14F-4D97-AF65-F5344CB8AC3E}">
        <p14:creationId xmlns:p14="http://schemas.microsoft.com/office/powerpoint/2010/main" val="3084720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0D1F2187-BD6B-4CD4-8DF4-F350925E52CA}" type="slidenum">
              <a:rPr lang="it-IT" smtClean="0"/>
              <a:t>1</a:t>
            </a:fld>
            <a:endParaRPr lang="it-IT"/>
          </a:p>
        </p:txBody>
      </p:sp>
    </p:spTree>
    <p:extLst>
      <p:ext uri="{BB962C8B-B14F-4D97-AF65-F5344CB8AC3E}">
        <p14:creationId xmlns:p14="http://schemas.microsoft.com/office/powerpoint/2010/main" val="39671033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pic>
        <p:nvPicPr>
          <p:cNvPr id="9" name="Immagine 3">
            <a:extLst>
              <a:ext uri="{FF2B5EF4-FFF2-40B4-BE49-F238E27FC236}">
                <a16:creationId xmlns:a16="http://schemas.microsoft.com/office/drawing/2014/main" id="{25F6244B-B1B3-416D-B88B-0FE1D1159F8D}"/>
              </a:ext>
            </a:extLst>
          </p:cNvPr>
          <p:cNvPicPr>
            <a:picLocks noChangeAspect="1"/>
          </p:cNvPicPr>
          <p:nvPr userDrawn="1"/>
        </p:nvPicPr>
        <p:blipFill rotWithShape="1">
          <a:blip r:embed="rId2"/>
          <a:srcRect b="9003"/>
          <a:stretch/>
        </p:blipFill>
        <p:spPr>
          <a:xfrm>
            <a:off x="0" y="1310759"/>
            <a:ext cx="12202758" cy="5038670"/>
          </a:xfrm>
          <a:prstGeom prst="rect">
            <a:avLst/>
          </a:prstGeom>
        </p:spPr>
      </p:pic>
      <p:sp>
        <p:nvSpPr>
          <p:cNvPr id="2" name="Title 1">
            <a:extLst>
              <a:ext uri="{FF2B5EF4-FFF2-40B4-BE49-F238E27FC236}">
                <a16:creationId xmlns:a16="http://schemas.microsoft.com/office/drawing/2014/main" id="{263D0686-F3B6-4B9D-A347-9CE02FFD17B0}"/>
              </a:ext>
            </a:extLst>
          </p:cNvPr>
          <p:cNvSpPr>
            <a:spLocks noGrp="1"/>
          </p:cNvSpPr>
          <p:nvPr>
            <p:ph type="ctrTitle"/>
          </p:nvPr>
        </p:nvSpPr>
        <p:spPr>
          <a:xfrm>
            <a:off x="838200" y="1335636"/>
            <a:ext cx="3795445" cy="2414431"/>
          </a:xfrm>
        </p:spPr>
        <p:txBody>
          <a:bodyPr anchor="b">
            <a:normAutofit/>
          </a:bodyPr>
          <a:lstStyle>
            <a:lvl1pPr algn="l">
              <a:defRPr sz="4500"/>
            </a:lvl1pPr>
          </a:lstStyle>
          <a:p>
            <a:r>
              <a:rPr lang="it-IT"/>
              <a:t>Fare clic per modificare lo stile del titolo dello schema</a:t>
            </a:r>
          </a:p>
        </p:txBody>
      </p:sp>
      <p:sp>
        <p:nvSpPr>
          <p:cNvPr id="3" name="Subtitle 2">
            <a:extLst>
              <a:ext uri="{FF2B5EF4-FFF2-40B4-BE49-F238E27FC236}">
                <a16:creationId xmlns:a16="http://schemas.microsoft.com/office/drawing/2014/main" id="{760DCE23-7D2E-4485-A8A3-6D0DC38C1D3F}"/>
              </a:ext>
            </a:extLst>
          </p:cNvPr>
          <p:cNvSpPr>
            <a:spLocks noGrp="1"/>
          </p:cNvSpPr>
          <p:nvPr>
            <p:ph type="subTitle" idx="1"/>
          </p:nvPr>
        </p:nvSpPr>
        <p:spPr>
          <a:xfrm>
            <a:off x="838200" y="3879437"/>
            <a:ext cx="3795445"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Date Placeholder 3">
            <a:extLst>
              <a:ext uri="{FF2B5EF4-FFF2-40B4-BE49-F238E27FC236}">
                <a16:creationId xmlns:a16="http://schemas.microsoft.com/office/drawing/2014/main" id="{255F0CEF-51FF-466C-8532-9EF423A4266A}"/>
              </a:ext>
            </a:extLst>
          </p:cNvPr>
          <p:cNvSpPr>
            <a:spLocks noGrp="1"/>
          </p:cNvSpPr>
          <p:nvPr>
            <p:ph type="dt" sz="half" idx="10"/>
          </p:nvPr>
        </p:nvSpPr>
        <p:spPr/>
        <p:txBody>
          <a:bodyPr/>
          <a:lstStyle>
            <a:lvl1pPr>
              <a:defRPr/>
            </a:lvl1pPr>
          </a:lstStyle>
          <a:p>
            <a:r>
              <a:rPr lang="it-IT"/>
              <a:t>Nome beneficiario</a:t>
            </a:r>
          </a:p>
        </p:txBody>
      </p:sp>
      <p:sp>
        <p:nvSpPr>
          <p:cNvPr id="5" name="Footer Placeholder 4">
            <a:extLst>
              <a:ext uri="{FF2B5EF4-FFF2-40B4-BE49-F238E27FC236}">
                <a16:creationId xmlns:a16="http://schemas.microsoft.com/office/drawing/2014/main" id="{325040DB-8460-4471-A536-03EED8D2ECE0}"/>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600264DF-C80E-4A54-97BF-B28A94C1B9DC}"/>
              </a:ext>
            </a:extLst>
          </p:cNvPr>
          <p:cNvSpPr>
            <a:spLocks noGrp="1"/>
          </p:cNvSpPr>
          <p:nvPr>
            <p:ph type="sldNum" sz="quarter" idx="12"/>
          </p:nvPr>
        </p:nvSpPr>
        <p:spPr/>
        <p:txBody>
          <a:bodyPr/>
          <a:lstStyle/>
          <a:p>
            <a:fld id="{9B13B172-409A-48BF-92CD-9E808051E234}" type="slidenum">
              <a:rPr lang="it-IT" smtClean="0"/>
              <a:t>‹N›</a:t>
            </a:fld>
            <a:endParaRPr lang="it-IT"/>
          </a:p>
        </p:txBody>
      </p:sp>
      <p:sp>
        <p:nvSpPr>
          <p:cNvPr id="10" name="Picture Placeholder 2">
            <a:extLst>
              <a:ext uri="{FF2B5EF4-FFF2-40B4-BE49-F238E27FC236}">
                <a16:creationId xmlns:a16="http://schemas.microsoft.com/office/drawing/2014/main" id="{27805BB2-49DE-4832-9EF2-DACA471C18BD}"/>
              </a:ext>
            </a:extLst>
          </p:cNvPr>
          <p:cNvSpPr>
            <a:spLocks noGrp="1"/>
          </p:cNvSpPr>
          <p:nvPr>
            <p:ph type="pic" idx="13"/>
          </p:nvPr>
        </p:nvSpPr>
        <p:spPr>
          <a:xfrm>
            <a:off x="5188449" y="2106202"/>
            <a:ext cx="5712431" cy="3754848"/>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p>
        </p:txBody>
      </p:sp>
      <p:sp>
        <p:nvSpPr>
          <p:cNvPr id="11" name="Picture Placeholder 11">
            <a:extLst>
              <a:ext uri="{FF2B5EF4-FFF2-40B4-BE49-F238E27FC236}">
                <a16:creationId xmlns:a16="http://schemas.microsoft.com/office/drawing/2014/main" id="{6EDCB0A2-728A-49A8-AB77-143BA4F3D5D7}"/>
              </a:ext>
            </a:extLst>
          </p:cNvPr>
          <p:cNvSpPr txBox="1">
            <a:spLocks/>
          </p:cNvSpPr>
          <p:nvPr userDrawn="1"/>
        </p:nvSpPr>
        <p:spPr>
          <a:xfrm>
            <a:off x="9821594" y="195173"/>
            <a:ext cx="1870075" cy="730250"/>
          </a:xfrm>
          <a:prstGeom prst="rect">
            <a:avLst/>
          </a:prstGeom>
          <a:ln>
            <a:solidFill>
              <a:schemeClr val="bg1"/>
            </a:solidFill>
          </a:ln>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lang="en-US" sz="2800" kern="1200" dirty="0" smtClean="0">
                <a:solidFill>
                  <a:schemeClr val="bg1"/>
                </a:solidFill>
                <a:effectLst/>
                <a:latin typeface="Titill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effectLst/>
                <a:latin typeface="Titill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Titill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Titill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600" kern="1200" dirty="0">
                <a:solidFill>
                  <a:schemeClr val="tx1"/>
                </a:solidFill>
                <a:effectLst/>
                <a:latin typeface="Titill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1600"/>
              <a:t>Logo ente beneficiario</a:t>
            </a:r>
          </a:p>
        </p:txBody>
      </p:sp>
      <p:sp>
        <p:nvSpPr>
          <p:cNvPr id="8" name="Content Placeholder 7">
            <a:extLst>
              <a:ext uri="{FF2B5EF4-FFF2-40B4-BE49-F238E27FC236}">
                <a16:creationId xmlns:a16="http://schemas.microsoft.com/office/drawing/2014/main" id="{E6A686CD-BC84-4E44-BDAF-161736E81F40}"/>
              </a:ext>
            </a:extLst>
          </p:cNvPr>
          <p:cNvSpPr>
            <a:spLocks noGrp="1"/>
          </p:cNvSpPr>
          <p:nvPr>
            <p:ph sz="quarter" idx="14" hasCustomPrompt="1"/>
          </p:nvPr>
        </p:nvSpPr>
        <p:spPr>
          <a:xfrm>
            <a:off x="838200" y="5681663"/>
            <a:ext cx="3795444" cy="482600"/>
          </a:xfrm>
        </p:spPr>
        <p:txBody>
          <a:bodyPr>
            <a:normAutofit/>
          </a:bodyPr>
          <a:lstStyle>
            <a:lvl1pPr marL="0" indent="0">
              <a:buNone/>
              <a:defRPr sz="1800"/>
            </a:lvl1pPr>
          </a:lstStyle>
          <a:p>
            <a:pPr lvl="0"/>
            <a:r>
              <a:rPr lang="it-IT"/>
              <a:t>Click to </a:t>
            </a:r>
            <a:r>
              <a:rPr lang="it-IT" err="1"/>
              <a:t>edit</a:t>
            </a:r>
            <a:r>
              <a:rPr lang="it-IT"/>
              <a:t> date</a:t>
            </a:r>
          </a:p>
        </p:txBody>
      </p:sp>
    </p:spTree>
    <p:extLst>
      <p:ext uri="{BB962C8B-B14F-4D97-AF65-F5344CB8AC3E}">
        <p14:creationId xmlns:p14="http://schemas.microsoft.com/office/powerpoint/2010/main" val="668521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9BC9C-2F86-4F3C-86FF-092C95A64B84}"/>
              </a:ext>
            </a:extLst>
          </p:cNvPr>
          <p:cNvSpPr>
            <a:spLocks noGrp="1"/>
          </p:cNvSpPr>
          <p:nvPr>
            <p:ph type="title"/>
          </p:nvPr>
        </p:nvSpPr>
        <p:spPr/>
        <p:txBody>
          <a:bodyPr/>
          <a:lstStyle/>
          <a:p>
            <a:r>
              <a:rPr lang="it-IT"/>
              <a:t>Fare clic per modificare lo stile del titolo dello schema</a:t>
            </a:r>
          </a:p>
        </p:txBody>
      </p:sp>
      <p:sp>
        <p:nvSpPr>
          <p:cNvPr id="3" name="Vertical Text Placeholder 2">
            <a:extLst>
              <a:ext uri="{FF2B5EF4-FFF2-40B4-BE49-F238E27FC236}">
                <a16:creationId xmlns:a16="http://schemas.microsoft.com/office/drawing/2014/main" id="{E723F1F7-0749-4694-BE63-E403BDDD5F47}"/>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Date Placeholder 3">
            <a:extLst>
              <a:ext uri="{FF2B5EF4-FFF2-40B4-BE49-F238E27FC236}">
                <a16:creationId xmlns:a16="http://schemas.microsoft.com/office/drawing/2014/main" id="{409E3090-1E92-4CFB-9491-E0F885599797}"/>
              </a:ext>
            </a:extLst>
          </p:cNvPr>
          <p:cNvSpPr>
            <a:spLocks noGrp="1"/>
          </p:cNvSpPr>
          <p:nvPr>
            <p:ph type="dt" sz="half" idx="10"/>
          </p:nvPr>
        </p:nvSpPr>
        <p:spPr/>
        <p:txBody>
          <a:bodyPr/>
          <a:lstStyle/>
          <a:p>
            <a:fld id="{C3A2CE4C-2805-4E3E-AF65-4896882F519E}" type="datetimeFigureOut">
              <a:rPr lang="it-IT" smtClean="0"/>
              <a:t>29/09/2024</a:t>
            </a:fld>
            <a:endParaRPr lang="it-IT"/>
          </a:p>
        </p:txBody>
      </p:sp>
      <p:sp>
        <p:nvSpPr>
          <p:cNvPr id="5" name="Footer Placeholder 4">
            <a:extLst>
              <a:ext uri="{FF2B5EF4-FFF2-40B4-BE49-F238E27FC236}">
                <a16:creationId xmlns:a16="http://schemas.microsoft.com/office/drawing/2014/main" id="{DFD25BC3-9F27-484C-9378-EEFF57FBB926}"/>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0555A28A-D94D-4C1E-9701-B2E9F89D9F6B}"/>
              </a:ext>
            </a:extLst>
          </p:cNvPr>
          <p:cNvSpPr>
            <a:spLocks noGrp="1"/>
          </p:cNvSpPr>
          <p:nvPr>
            <p:ph type="sldNum" sz="quarter" idx="12"/>
          </p:nvPr>
        </p:nvSpPr>
        <p:spPr/>
        <p:txBody>
          <a:bodyPr/>
          <a:lstStyle/>
          <a:p>
            <a:fld id="{9B13B172-409A-48BF-92CD-9E808051E234}" type="slidenum">
              <a:rPr lang="it-IT" smtClean="0"/>
              <a:t>‹N›</a:t>
            </a:fld>
            <a:endParaRPr lang="it-IT"/>
          </a:p>
        </p:txBody>
      </p:sp>
      <p:sp>
        <p:nvSpPr>
          <p:cNvPr id="7" name="Picture Placeholder 11">
            <a:extLst>
              <a:ext uri="{FF2B5EF4-FFF2-40B4-BE49-F238E27FC236}">
                <a16:creationId xmlns:a16="http://schemas.microsoft.com/office/drawing/2014/main" id="{B0E018EA-3E2C-4221-8F2D-FEADDDF2C9FC}"/>
              </a:ext>
            </a:extLst>
          </p:cNvPr>
          <p:cNvSpPr txBox="1">
            <a:spLocks/>
          </p:cNvSpPr>
          <p:nvPr userDrawn="1"/>
        </p:nvSpPr>
        <p:spPr>
          <a:xfrm>
            <a:off x="9821594" y="195173"/>
            <a:ext cx="1870075" cy="730250"/>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lang="en-US" sz="2800" kern="1200" dirty="0" smtClean="0">
                <a:solidFill>
                  <a:schemeClr val="bg1"/>
                </a:solidFill>
                <a:effectLst/>
                <a:latin typeface="Titill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effectLst/>
                <a:latin typeface="Titill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Titill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Titill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600" kern="1200" dirty="0">
                <a:solidFill>
                  <a:schemeClr val="tx1"/>
                </a:solidFill>
                <a:effectLst/>
                <a:latin typeface="Titill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a:t>Logo</a:t>
            </a:r>
          </a:p>
        </p:txBody>
      </p:sp>
    </p:spTree>
    <p:extLst>
      <p:ext uri="{BB962C8B-B14F-4D97-AF65-F5344CB8AC3E}">
        <p14:creationId xmlns:p14="http://schemas.microsoft.com/office/powerpoint/2010/main" val="3297685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1B6E7A-AAE9-4771-A56C-9BFBA5E562BD}"/>
              </a:ext>
            </a:extLst>
          </p:cNvPr>
          <p:cNvSpPr>
            <a:spLocks noGrp="1"/>
          </p:cNvSpPr>
          <p:nvPr>
            <p:ph type="title" orient="vert"/>
          </p:nvPr>
        </p:nvSpPr>
        <p:spPr>
          <a:xfrm>
            <a:off x="8724900" y="1335635"/>
            <a:ext cx="2628900" cy="4841328"/>
          </a:xfrm>
        </p:spPr>
        <p:txBody>
          <a:bodyPr vert="eaVert"/>
          <a:lstStyle/>
          <a:p>
            <a:r>
              <a:rPr lang="it-IT"/>
              <a:t>Fare clic per modificare lo stile del titolo dello schema</a:t>
            </a:r>
          </a:p>
        </p:txBody>
      </p:sp>
      <p:sp>
        <p:nvSpPr>
          <p:cNvPr id="3" name="Vertical Text Placeholder 2">
            <a:extLst>
              <a:ext uri="{FF2B5EF4-FFF2-40B4-BE49-F238E27FC236}">
                <a16:creationId xmlns:a16="http://schemas.microsoft.com/office/drawing/2014/main" id="{3BDB7342-37F0-452E-BA73-5C35A8EBE74A}"/>
              </a:ext>
            </a:extLst>
          </p:cNvPr>
          <p:cNvSpPr>
            <a:spLocks noGrp="1"/>
          </p:cNvSpPr>
          <p:nvPr>
            <p:ph type="body" orient="vert" idx="1"/>
          </p:nvPr>
        </p:nvSpPr>
        <p:spPr>
          <a:xfrm>
            <a:off x="838200" y="1335635"/>
            <a:ext cx="7734300" cy="4841327"/>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Date Placeholder 3">
            <a:extLst>
              <a:ext uri="{FF2B5EF4-FFF2-40B4-BE49-F238E27FC236}">
                <a16:creationId xmlns:a16="http://schemas.microsoft.com/office/drawing/2014/main" id="{BDE9D5CD-1CAE-47E9-9CA5-BEAB47994C3F}"/>
              </a:ext>
            </a:extLst>
          </p:cNvPr>
          <p:cNvSpPr>
            <a:spLocks noGrp="1"/>
          </p:cNvSpPr>
          <p:nvPr>
            <p:ph type="dt" sz="half" idx="10"/>
          </p:nvPr>
        </p:nvSpPr>
        <p:spPr/>
        <p:txBody>
          <a:bodyPr/>
          <a:lstStyle/>
          <a:p>
            <a:fld id="{C3A2CE4C-2805-4E3E-AF65-4896882F519E}" type="datetimeFigureOut">
              <a:rPr lang="it-IT" smtClean="0"/>
              <a:t>29/09/2024</a:t>
            </a:fld>
            <a:endParaRPr lang="it-IT"/>
          </a:p>
        </p:txBody>
      </p:sp>
      <p:sp>
        <p:nvSpPr>
          <p:cNvPr id="5" name="Footer Placeholder 4">
            <a:extLst>
              <a:ext uri="{FF2B5EF4-FFF2-40B4-BE49-F238E27FC236}">
                <a16:creationId xmlns:a16="http://schemas.microsoft.com/office/drawing/2014/main" id="{859C3418-3EDC-4379-99CA-291BB22DBA11}"/>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F375C136-5125-40ED-9798-0847DBFB37DB}"/>
              </a:ext>
            </a:extLst>
          </p:cNvPr>
          <p:cNvSpPr>
            <a:spLocks noGrp="1"/>
          </p:cNvSpPr>
          <p:nvPr>
            <p:ph type="sldNum" sz="quarter" idx="12"/>
          </p:nvPr>
        </p:nvSpPr>
        <p:spPr/>
        <p:txBody>
          <a:bodyPr/>
          <a:lstStyle/>
          <a:p>
            <a:fld id="{9B13B172-409A-48BF-92CD-9E808051E234}" type="slidenum">
              <a:rPr lang="it-IT" smtClean="0"/>
              <a:t>‹N›</a:t>
            </a:fld>
            <a:endParaRPr lang="it-IT"/>
          </a:p>
        </p:txBody>
      </p:sp>
      <p:sp>
        <p:nvSpPr>
          <p:cNvPr id="7" name="Picture Placeholder 11">
            <a:extLst>
              <a:ext uri="{FF2B5EF4-FFF2-40B4-BE49-F238E27FC236}">
                <a16:creationId xmlns:a16="http://schemas.microsoft.com/office/drawing/2014/main" id="{335E7CDD-E29C-417A-9EB6-CD2357295E23}"/>
              </a:ext>
            </a:extLst>
          </p:cNvPr>
          <p:cNvSpPr txBox="1">
            <a:spLocks/>
          </p:cNvSpPr>
          <p:nvPr userDrawn="1"/>
        </p:nvSpPr>
        <p:spPr>
          <a:xfrm>
            <a:off x="9821594" y="195173"/>
            <a:ext cx="1870075" cy="730250"/>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lang="en-US" sz="2800" kern="1200" dirty="0" smtClean="0">
                <a:solidFill>
                  <a:schemeClr val="bg1"/>
                </a:solidFill>
                <a:effectLst/>
                <a:latin typeface="Titill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effectLst/>
                <a:latin typeface="Titill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Titill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Titill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600" kern="1200" dirty="0">
                <a:solidFill>
                  <a:schemeClr val="tx1"/>
                </a:solidFill>
                <a:effectLst/>
                <a:latin typeface="Titill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a:t>Logo</a:t>
            </a:r>
          </a:p>
        </p:txBody>
      </p:sp>
    </p:spTree>
    <p:extLst>
      <p:ext uri="{BB962C8B-B14F-4D97-AF65-F5344CB8AC3E}">
        <p14:creationId xmlns:p14="http://schemas.microsoft.com/office/powerpoint/2010/main" val="646614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E6F965-22BB-5CB6-312C-62EDB1057A8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740986D-B2E6-E64A-9F09-D13E9F372CD9}"/>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0F22038-E401-9B59-43A1-1AFFB7DF452F}"/>
              </a:ext>
            </a:extLst>
          </p:cNvPr>
          <p:cNvSpPr>
            <a:spLocks noGrp="1"/>
          </p:cNvSpPr>
          <p:nvPr>
            <p:ph type="dt" sz="half" idx="10"/>
          </p:nvPr>
        </p:nvSpPr>
        <p:spPr/>
        <p:txBody>
          <a:bodyPr/>
          <a:lstStyle/>
          <a:p>
            <a:fld id="{0CECE968-9458-1846-8B1A-FEE51423D98D}" type="datetimeFigureOut">
              <a:rPr lang="it-IT" smtClean="0"/>
              <a:t>29/09/2024</a:t>
            </a:fld>
            <a:endParaRPr lang="it-IT"/>
          </a:p>
        </p:txBody>
      </p:sp>
      <p:sp>
        <p:nvSpPr>
          <p:cNvPr id="5" name="Segnaposto piè di pagina 4">
            <a:extLst>
              <a:ext uri="{FF2B5EF4-FFF2-40B4-BE49-F238E27FC236}">
                <a16:creationId xmlns:a16="http://schemas.microsoft.com/office/drawing/2014/main" id="{0F960FDE-D97A-7471-78F1-CE28AF30207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67E22B4-7DF0-794F-F8A7-5684B7EAD564}"/>
              </a:ext>
            </a:extLst>
          </p:cNvPr>
          <p:cNvSpPr>
            <a:spLocks noGrp="1"/>
          </p:cNvSpPr>
          <p:nvPr>
            <p:ph type="sldNum" sz="quarter" idx="12"/>
          </p:nvPr>
        </p:nvSpPr>
        <p:spPr/>
        <p:txBody>
          <a:bodyPr/>
          <a:lstStyle/>
          <a:p>
            <a:fld id="{E46192B8-55D9-4942-9C82-0B9DDA21D461}" type="slidenum">
              <a:rPr lang="it-IT" smtClean="0"/>
              <a:t>‹N›</a:t>
            </a:fld>
            <a:endParaRPr lang="it-IT"/>
          </a:p>
        </p:txBody>
      </p:sp>
      <p:sp>
        <p:nvSpPr>
          <p:cNvPr id="7" name="Picture Placeholder 11">
            <a:extLst>
              <a:ext uri="{FF2B5EF4-FFF2-40B4-BE49-F238E27FC236}">
                <a16:creationId xmlns:a16="http://schemas.microsoft.com/office/drawing/2014/main" id="{FC9E42A7-6B34-1F97-76DA-EBB8E18730D0}"/>
              </a:ext>
            </a:extLst>
          </p:cNvPr>
          <p:cNvSpPr txBox="1">
            <a:spLocks/>
          </p:cNvSpPr>
          <p:nvPr userDrawn="1"/>
        </p:nvSpPr>
        <p:spPr>
          <a:xfrm>
            <a:off x="9821594" y="195173"/>
            <a:ext cx="1870075" cy="730250"/>
          </a:xfrm>
          <a:prstGeom prst="rect">
            <a:avLst/>
          </a:prstGeom>
          <a:ln>
            <a:solidFill>
              <a:schemeClr val="bg1"/>
            </a:solidFill>
          </a:ln>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lang="en-US" sz="2800" kern="1200" dirty="0" smtClean="0">
                <a:solidFill>
                  <a:schemeClr val="bg1"/>
                </a:solidFill>
                <a:effectLst/>
                <a:latin typeface="Titill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effectLst/>
                <a:latin typeface="Titill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Titill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Titill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600" kern="1200" dirty="0">
                <a:solidFill>
                  <a:schemeClr val="tx1"/>
                </a:solidFill>
                <a:effectLst/>
                <a:latin typeface="Titill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1600"/>
              <a:t>Logo ente beneficiario</a:t>
            </a:r>
          </a:p>
        </p:txBody>
      </p:sp>
    </p:spTree>
    <p:extLst>
      <p:ext uri="{BB962C8B-B14F-4D97-AF65-F5344CB8AC3E}">
        <p14:creationId xmlns:p14="http://schemas.microsoft.com/office/powerpoint/2010/main" val="2825917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23C25-57A7-422D-B6C7-C275549FF640}"/>
              </a:ext>
            </a:extLst>
          </p:cNvPr>
          <p:cNvSpPr>
            <a:spLocks noGrp="1"/>
          </p:cNvSpPr>
          <p:nvPr>
            <p:ph type="title"/>
          </p:nvPr>
        </p:nvSpPr>
        <p:spPr>
          <a:xfrm>
            <a:off x="838200" y="1335635"/>
            <a:ext cx="10515600" cy="544535"/>
          </a:xfrm>
        </p:spPr>
        <p:txBody>
          <a:bodyPr/>
          <a:lstStyle/>
          <a:p>
            <a:r>
              <a:rPr lang="it-IT"/>
              <a:t>Fare clic per modificare lo stile del titolo dello schema</a:t>
            </a:r>
          </a:p>
        </p:txBody>
      </p:sp>
      <p:sp>
        <p:nvSpPr>
          <p:cNvPr id="3" name="Content Placeholder 2">
            <a:extLst>
              <a:ext uri="{FF2B5EF4-FFF2-40B4-BE49-F238E27FC236}">
                <a16:creationId xmlns:a16="http://schemas.microsoft.com/office/drawing/2014/main" id="{54D1D7BD-5B6C-4729-8C26-EC0268815D31}"/>
              </a:ext>
            </a:extLst>
          </p:cNvPr>
          <p:cNvSpPr>
            <a:spLocks noGrp="1"/>
          </p:cNvSpPr>
          <p:nvPr>
            <p:ph idx="1"/>
          </p:nvPr>
        </p:nvSpPr>
        <p:spPr>
          <a:xfrm>
            <a:off x="838200" y="2496619"/>
            <a:ext cx="10515600" cy="368034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Date Placeholder 3">
            <a:extLst>
              <a:ext uri="{FF2B5EF4-FFF2-40B4-BE49-F238E27FC236}">
                <a16:creationId xmlns:a16="http://schemas.microsoft.com/office/drawing/2014/main" id="{B1E677E2-EEEB-4625-AFD0-BA41ADF9EC3A}"/>
              </a:ext>
            </a:extLst>
          </p:cNvPr>
          <p:cNvSpPr>
            <a:spLocks noGrp="1"/>
          </p:cNvSpPr>
          <p:nvPr>
            <p:ph type="dt" sz="half" idx="10"/>
          </p:nvPr>
        </p:nvSpPr>
        <p:spPr/>
        <p:txBody>
          <a:bodyPr/>
          <a:lstStyle/>
          <a:p>
            <a:fld id="{C3A2CE4C-2805-4E3E-AF65-4896882F519E}" type="datetimeFigureOut">
              <a:rPr lang="it-IT" smtClean="0"/>
              <a:t>29/09/2024</a:t>
            </a:fld>
            <a:endParaRPr lang="it-IT"/>
          </a:p>
        </p:txBody>
      </p:sp>
      <p:sp>
        <p:nvSpPr>
          <p:cNvPr id="5" name="Footer Placeholder 4">
            <a:extLst>
              <a:ext uri="{FF2B5EF4-FFF2-40B4-BE49-F238E27FC236}">
                <a16:creationId xmlns:a16="http://schemas.microsoft.com/office/drawing/2014/main" id="{17FDC0B7-3FBE-491C-8FE8-55BD53B99BCD}"/>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6863BC19-E814-447A-9737-03C21E843360}"/>
              </a:ext>
            </a:extLst>
          </p:cNvPr>
          <p:cNvSpPr>
            <a:spLocks noGrp="1"/>
          </p:cNvSpPr>
          <p:nvPr>
            <p:ph type="sldNum" sz="quarter" idx="12"/>
          </p:nvPr>
        </p:nvSpPr>
        <p:spPr/>
        <p:txBody>
          <a:bodyPr/>
          <a:lstStyle/>
          <a:p>
            <a:fld id="{9B13B172-409A-48BF-92CD-9E808051E234}" type="slidenum">
              <a:rPr lang="it-IT" smtClean="0"/>
              <a:t>‹N›</a:t>
            </a:fld>
            <a:endParaRPr lang="it-IT"/>
          </a:p>
        </p:txBody>
      </p:sp>
      <p:sp>
        <p:nvSpPr>
          <p:cNvPr id="11" name="Text Placeholder 10">
            <a:extLst>
              <a:ext uri="{FF2B5EF4-FFF2-40B4-BE49-F238E27FC236}">
                <a16:creationId xmlns:a16="http://schemas.microsoft.com/office/drawing/2014/main" id="{FBC8B6CE-46DE-458F-9FB7-666DF33C8D38}"/>
              </a:ext>
            </a:extLst>
          </p:cNvPr>
          <p:cNvSpPr>
            <a:spLocks noGrp="1"/>
          </p:cNvSpPr>
          <p:nvPr>
            <p:ph type="body" sz="quarter" idx="13" hasCustomPrompt="1"/>
          </p:nvPr>
        </p:nvSpPr>
        <p:spPr>
          <a:xfrm>
            <a:off x="838200" y="1931597"/>
            <a:ext cx="10515600" cy="452007"/>
          </a:xfrm>
        </p:spPr>
        <p:txBody>
          <a:bodyPr vert="horz" lIns="91440" tIns="45720" rIns="91440" bIns="45720" rtlCol="0" anchor="t">
            <a:normAutofit/>
          </a:bodyPr>
          <a:lstStyle>
            <a:lvl1pPr>
              <a:defRPr lang="it-IT" sz="2400" b="1" dirty="0">
                <a:solidFill>
                  <a:srgbClr val="B27F47"/>
                </a:solidFill>
                <a:latin typeface="Titillium Bd" pitchFamily="2" charset="77"/>
              </a:defRPr>
            </a:lvl1pPr>
          </a:lstStyle>
          <a:p>
            <a:pPr marL="0" lvl="0">
              <a:spcBef>
                <a:spcPct val="0"/>
              </a:spcBef>
              <a:buNone/>
            </a:pPr>
            <a:r>
              <a:rPr lang="en-US"/>
              <a:t>Click to edit Master sub-title styles</a:t>
            </a:r>
            <a:endParaRPr lang="it-IT"/>
          </a:p>
        </p:txBody>
      </p:sp>
      <p:sp>
        <p:nvSpPr>
          <p:cNvPr id="7" name="Picture Placeholder 11">
            <a:extLst>
              <a:ext uri="{FF2B5EF4-FFF2-40B4-BE49-F238E27FC236}">
                <a16:creationId xmlns:a16="http://schemas.microsoft.com/office/drawing/2014/main" id="{FBEC598D-3278-1A0C-1A08-CE187DED5E0F}"/>
              </a:ext>
            </a:extLst>
          </p:cNvPr>
          <p:cNvSpPr txBox="1">
            <a:spLocks/>
          </p:cNvSpPr>
          <p:nvPr userDrawn="1"/>
        </p:nvSpPr>
        <p:spPr>
          <a:xfrm>
            <a:off x="9821594" y="195173"/>
            <a:ext cx="1870075" cy="730250"/>
          </a:xfrm>
          <a:prstGeom prst="rect">
            <a:avLst/>
          </a:prstGeom>
          <a:ln>
            <a:solidFill>
              <a:schemeClr val="bg1"/>
            </a:solidFill>
          </a:ln>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lang="en-US" sz="2800" kern="1200" dirty="0" smtClean="0">
                <a:solidFill>
                  <a:schemeClr val="bg1"/>
                </a:solidFill>
                <a:effectLst/>
                <a:latin typeface="Titill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effectLst/>
                <a:latin typeface="Titill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Titill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Titill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600" kern="1200" dirty="0">
                <a:solidFill>
                  <a:schemeClr val="tx1"/>
                </a:solidFill>
                <a:effectLst/>
                <a:latin typeface="Titill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1600"/>
              <a:t>Logo ente beneficiario</a:t>
            </a:r>
          </a:p>
        </p:txBody>
      </p:sp>
    </p:spTree>
    <p:extLst>
      <p:ext uri="{BB962C8B-B14F-4D97-AF65-F5344CB8AC3E}">
        <p14:creationId xmlns:p14="http://schemas.microsoft.com/office/powerpoint/2010/main" val="2778974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stazione sezion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3263CD4-4668-4FC6-9FA0-9C78C434250A}"/>
              </a:ext>
            </a:extLst>
          </p:cNvPr>
          <p:cNvSpPr>
            <a:spLocks noGrp="1"/>
          </p:cNvSpPr>
          <p:nvPr>
            <p:ph type="dt" sz="half" idx="10"/>
          </p:nvPr>
        </p:nvSpPr>
        <p:spPr/>
        <p:txBody>
          <a:bodyPr/>
          <a:lstStyle/>
          <a:p>
            <a:fld id="{C3A2CE4C-2805-4E3E-AF65-4896882F519E}" type="datetimeFigureOut">
              <a:rPr lang="it-IT" smtClean="0"/>
              <a:t>29/09/2024</a:t>
            </a:fld>
            <a:endParaRPr lang="it-IT"/>
          </a:p>
        </p:txBody>
      </p:sp>
      <p:sp>
        <p:nvSpPr>
          <p:cNvPr id="5" name="Footer Placeholder 4">
            <a:extLst>
              <a:ext uri="{FF2B5EF4-FFF2-40B4-BE49-F238E27FC236}">
                <a16:creationId xmlns:a16="http://schemas.microsoft.com/office/drawing/2014/main" id="{62280035-87ED-481F-BA20-EE60B0190F75}"/>
              </a:ext>
            </a:extLst>
          </p:cNvPr>
          <p:cNvSpPr>
            <a:spLocks noGrp="1"/>
          </p:cNvSpPr>
          <p:nvPr>
            <p:ph type="ftr" sz="quarter" idx="11"/>
          </p:nvPr>
        </p:nvSpPr>
        <p:spPr/>
        <p:txBody>
          <a:bodyPr/>
          <a:lstStyle/>
          <a:p>
            <a:endParaRPr lang="it-IT"/>
          </a:p>
        </p:txBody>
      </p:sp>
      <p:sp>
        <p:nvSpPr>
          <p:cNvPr id="6" name="Slide Number Placeholder 5">
            <a:extLst>
              <a:ext uri="{FF2B5EF4-FFF2-40B4-BE49-F238E27FC236}">
                <a16:creationId xmlns:a16="http://schemas.microsoft.com/office/drawing/2014/main" id="{3B3D36F7-444C-4BBE-9901-9D7D2895045E}"/>
              </a:ext>
            </a:extLst>
          </p:cNvPr>
          <p:cNvSpPr>
            <a:spLocks noGrp="1"/>
          </p:cNvSpPr>
          <p:nvPr>
            <p:ph type="sldNum" sz="quarter" idx="12"/>
          </p:nvPr>
        </p:nvSpPr>
        <p:spPr/>
        <p:txBody>
          <a:bodyPr/>
          <a:lstStyle/>
          <a:p>
            <a:fld id="{9B13B172-409A-48BF-92CD-9E808051E234}" type="slidenum">
              <a:rPr lang="it-IT" smtClean="0"/>
              <a:t>‹N›</a:t>
            </a:fld>
            <a:endParaRPr lang="it-IT"/>
          </a:p>
        </p:txBody>
      </p:sp>
      <p:sp>
        <p:nvSpPr>
          <p:cNvPr id="8" name="Title 1">
            <a:extLst>
              <a:ext uri="{FF2B5EF4-FFF2-40B4-BE49-F238E27FC236}">
                <a16:creationId xmlns:a16="http://schemas.microsoft.com/office/drawing/2014/main" id="{1AD4B3F6-6C68-4448-9A54-C6BD041FE18A}"/>
              </a:ext>
            </a:extLst>
          </p:cNvPr>
          <p:cNvSpPr>
            <a:spLocks noGrp="1"/>
          </p:cNvSpPr>
          <p:nvPr>
            <p:ph type="ctrTitle"/>
          </p:nvPr>
        </p:nvSpPr>
        <p:spPr>
          <a:xfrm>
            <a:off x="838200" y="1335636"/>
            <a:ext cx="4925602" cy="2414431"/>
          </a:xfrm>
        </p:spPr>
        <p:txBody>
          <a:bodyPr anchor="b">
            <a:normAutofit/>
          </a:bodyPr>
          <a:lstStyle>
            <a:lvl1pPr algn="l">
              <a:defRPr sz="4500"/>
            </a:lvl1pPr>
          </a:lstStyle>
          <a:p>
            <a:r>
              <a:rPr lang="it-IT"/>
              <a:t>Fare clic per modificare lo stile del titolo dello schema</a:t>
            </a:r>
          </a:p>
        </p:txBody>
      </p:sp>
      <p:sp>
        <p:nvSpPr>
          <p:cNvPr id="9" name="Subtitle 2">
            <a:extLst>
              <a:ext uri="{FF2B5EF4-FFF2-40B4-BE49-F238E27FC236}">
                <a16:creationId xmlns:a16="http://schemas.microsoft.com/office/drawing/2014/main" id="{2C7E8842-6CF4-4239-978C-24793C718D97}"/>
              </a:ext>
            </a:extLst>
          </p:cNvPr>
          <p:cNvSpPr>
            <a:spLocks noGrp="1"/>
          </p:cNvSpPr>
          <p:nvPr>
            <p:ph type="subTitle" idx="1"/>
          </p:nvPr>
        </p:nvSpPr>
        <p:spPr>
          <a:xfrm>
            <a:off x="838200" y="3879437"/>
            <a:ext cx="492560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10" name="Picture Placeholder 2">
            <a:extLst>
              <a:ext uri="{FF2B5EF4-FFF2-40B4-BE49-F238E27FC236}">
                <a16:creationId xmlns:a16="http://schemas.microsoft.com/office/drawing/2014/main" id="{0595AC86-47A3-4B03-BA39-81256C7A369C}"/>
              </a:ext>
            </a:extLst>
          </p:cNvPr>
          <p:cNvSpPr>
            <a:spLocks noGrp="1"/>
          </p:cNvSpPr>
          <p:nvPr>
            <p:ph type="pic" idx="13"/>
          </p:nvPr>
        </p:nvSpPr>
        <p:spPr>
          <a:xfrm>
            <a:off x="6096000" y="1335636"/>
            <a:ext cx="5257800" cy="4525414"/>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p>
        </p:txBody>
      </p:sp>
      <p:sp>
        <p:nvSpPr>
          <p:cNvPr id="11" name="Picture Placeholder 11">
            <a:extLst>
              <a:ext uri="{FF2B5EF4-FFF2-40B4-BE49-F238E27FC236}">
                <a16:creationId xmlns:a16="http://schemas.microsoft.com/office/drawing/2014/main" id="{A34C89DB-F94E-416B-B427-5896895C74C7}"/>
              </a:ext>
            </a:extLst>
          </p:cNvPr>
          <p:cNvSpPr txBox="1">
            <a:spLocks/>
          </p:cNvSpPr>
          <p:nvPr userDrawn="1"/>
        </p:nvSpPr>
        <p:spPr>
          <a:xfrm>
            <a:off x="9821594" y="195173"/>
            <a:ext cx="1870075" cy="730250"/>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lang="en-US" sz="2800" kern="1200" dirty="0" smtClean="0">
                <a:solidFill>
                  <a:schemeClr val="bg1"/>
                </a:solidFill>
                <a:effectLst/>
                <a:latin typeface="Titill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effectLst/>
                <a:latin typeface="Titill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Titill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Titill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600" kern="1200" dirty="0">
                <a:solidFill>
                  <a:schemeClr val="tx1"/>
                </a:solidFill>
                <a:effectLst/>
                <a:latin typeface="Titill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a:t>Logo</a:t>
            </a:r>
          </a:p>
        </p:txBody>
      </p:sp>
    </p:spTree>
    <p:extLst>
      <p:ext uri="{BB962C8B-B14F-4D97-AF65-F5344CB8AC3E}">
        <p14:creationId xmlns:p14="http://schemas.microsoft.com/office/powerpoint/2010/main" val="3038443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BA8B0-F68D-4A0D-8A24-8F78014D6953}"/>
              </a:ext>
            </a:extLst>
          </p:cNvPr>
          <p:cNvSpPr>
            <a:spLocks noGrp="1"/>
          </p:cNvSpPr>
          <p:nvPr>
            <p:ph type="title"/>
          </p:nvPr>
        </p:nvSpPr>
        <p:spPr/>
        <p:txBody>
          <a:bodyPr/>
          <a:lstStyle/>
          <a:p>
            <a:r>
              <a:rPr lang="it-IT"/>
              <a:t>Fare clic per modificare lo stile del titolo dello schema</a:t>
            </a:r>
          </a:p>
        </p:txBody>
      </p:sp>
      <p:sp>
        <p:nvSpPr>
          <p:cNvPr id="3" name="Content Placeholder 2">
            <a:extLst>
              <a:ext uri="{FF2B5EF4-FFF2-40B4-BE49-F238E27FC236}">
                <a16:creationId xmlns:a16="http://schemas.microsoft.com/office/drawing/2014/main" id="{4326570B-BDA4-42C4-922B-A550CE793100}"/>
              </a:ext>
            </a:extLst>
          </p:cNvPr>
          <p:cNvSpPr>
            <a:spLocks noGrp="1"/>
          </p:cNvSpPr>
          <p:nvPr>
            <p:ph sz="half" idx="1"/>
          </p:nvPr>
        </p:nvSpPr>
        <p:spPr>
          <a:xfrm>
            <a:off x="838200" y="2496619"/>
            <a:ext cx="5181600" cy="3680344"/>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Content Placeholder 3">
            <a:extLst>
              <a:ext uri="{FF2B5EF4-FFF2-40B4-BE49-F238E27FC236}">
                <a16:creationId xmlns:a16="http://schemas.microsoft.com/office/drawing/2014/main" id="{9E526D08-C78C-4553-A117-1F0011D763A4}"/>
              </a:ext>
            </a:extLst>
          </p:cNvPr>
          <p:cNvSpPr>
            <a:spLocks noGrp="1"/>
          </p:cNvSpPr>
          <p:nvPr>
            <p:ph sz="half" idx="2"/>
          </p:nvPr>
        </p:nvSpPr>
        <p:spPr>
          <a:xfrm>
            <a:off x="6172200" y="2496619"/>
            <a:ext cx="5181600" cy="3680344"/>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Date Placeholder 4">
            <a:extLst>
              <a:ext uri="{FF2B5EF4-FFF2-40B4-BE49-F238E27FC236}">
                <a16:creationId xmlns:a16="http://schemas.microsoft.com/office/drawing/2014/main" id="{B8B81DAE-08F7-4455-BD6C-BE39F64CE254}"/>
              </a:ext>
            </a:extLst>
          </p:cNvPr>
          <p:cNvSpPr>
            <a:spLocks noGrp="1"/>
          </p:cNvSpPr>
          <p:nvPr>
            <p:ph type="dt" sz="half" idx="10"/>
          </p:nvPr>
        </p:nvSpPr>
        <p:spPr/>
        <p:txBody>
          <a:bodyPr/>
          <a:lstStyle/>
          <a:p>
            <a:fld id="{C3A2CE4C-2805-4E3E-AF65-4896882F519E}" type="datetimeFigureOut">
              <a:rPr lang="it-IT" smtClean="0"/>
              <a:t>29/09/2024</a:t>
            </a:fld>
            <a:endParaRPr lang="it-IT"/>
          </a:p>
        </p:txBody>
      </p:sp>
      <p:sp>
        <p:nvSpPr>
          <p:cNvPr id="6" name="Footer Placeholder 5">
            <a:extLst>
              <a:ext uri="{FF2B5EF4-FFF2-40B4-BE49-F238E27FC236}">
                <a16:creationId xmlns:a16="http://schemas.microsoft.com/office/drawing/2014/main" id="{5DED7E12-FA56-48FD-AA8A-F0F91A8E3DB8}"/>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DB05207B-2CAE-431E-B6E5-F19E2A9F58F8}"/>
              </a:ext>
            </a:extLst>
          </p:cNvPr>
          <p:cNvSpPr>
            <a:spLocks noGrp="1"/>
          </p:cNvSpPr>
          <p:nvPr>
            <p:ph type="sldNum" sz="quarter" idx="12"/>
          </p:nvPr>
        </p:nvSpPr>
        <p:spPr/>
        <p:txBody>
          <a:bodyPr/>
          <a:lstStyle/>
          <a:p>
            <a:fld id="{9B13B172-409A-48BF-92CD-9E808051E234}" type="slidenum">
              <a:rPr lang="it-IT" smtClean="0"/>
              <a:t>‹N›</a:t>
            </a:fld>
            <a:endParaRPr lang="it-IT"/>
          </a:p>
        </p:txBody>
      </p:sp>
      <p:sp>
        <p:nvSpPr>
          <p:cNvPr id="8" name="Picture Placeholder 11">
            <a:extLst>
              <a:ext uri="{FF2B5EF4-FFF2-40B4-BE49-F238E27FC236}">
                <a16:creationId xmlns:a16="http://schemas.microsoft.com/office/drawing/2014/main" id="{98F001A2-F3A9-48F9-9076-4BED0F384D6A}"/>
              </a:ext>
            </a:extLst>
          </p:cNvPr>
          <p:cNvSpPr txBox="1">
            <a:spLocks/>
          </p:cNvSpPr>
          <p:nvPr userDrawn="1"/>
        </p:nvSpPr>
        <p:spPr>
          <a:xfrm>
            <a:off x="9821594" y="195173"/>
            <a:ext cx="1870075" cy="730250"/>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lang="en-US" sz="2800" kern="1200" dirty="0" smtClean="0">
                <a:solidFill>
                  <a:schemeClr val="bg1"/>
                </a:solidFill>
                <a:effectLst/>
                <a:latin typeface="Titill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effectLst/>
                <a:latin typeface="Titill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Titill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Titill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600" kern="1200" dirty="0">
                <a:solidFill>
                  <a:schemeClr val="tx1"/>
                </a:solidFill>
                <a:effectLst/>
                <a:latin typeface="Titill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a:t>Logo</a:t>
            </a:r>
          </a:p>
        </p:txBody>
      </p:sp>
    </p:spTree>
    <p:extLst>
      <p:ext uri="{BB962C8B-B14F-4D97-AF65-F5344CB8AC3E}">
        <p14:creationId xmlns:p14="http://schemas.microsoft.com/office/powerpoint/2010/main" val="1222053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69DA399C-1B0C-440F-B657-67652B399CD2}"/>
              </a:ext>
            </a:extLst>
          </p:cNvPr>
          <p:cNvSpPr>
            <a:spLocks noGrp="1"/>
          </p:cNvSpPr>
          <p:nvPr>
            <p:ph type="dt" sz="half" idx="10"/>
          </p:nvPr>
        </p:nvSpPr>
        <p:spPr/>
        <p:txBody>
          <a:bodyPr/>
          <a:lstStyle/>
          <a:p>
            <a:fld id="{C3A2CE4C-2805-4E3E-AF65-4896882F519E}" type="datetimeFigureOut">
              <a:rPr lang="it-IT" smtClean="0"/>
              <a:t>29/09/2024</a:t>
            </a:fld>
            <a:endParaRPr lang="it-IT"/>
          </a:p>
        </p:txBody>
      </p:sp>
      <p:sp>
        <p:nvSpPr>
          <p:cNvPr id="8" name="Footer Placeholder 7">
            <a:extLst>
              <a:ext uri="{FF2B5EF4-FFF2-40B4-BE49-F238E27FC236}">
                <a16:creationId xmlns:a16="http://schemas.microsoft.com/office/drawing/2014/main" id="{5B255F85-46AF-4BA1-AF87-BD384DE93224}"/>
              </a:ext>
            </a:extLst>
          </p:cNvPr>
          <p:cNvSpPr>
            <a:spLocks noGrp="1"/>
          </p:cNvSpPr>
          <p:nvPr>
            <p:ph type="ftr" sz="quarter" idx="11"/>
          </p:nvPr>
        </p:nvSpPr>
        <p:spPr/>
        <p:txBody>
          <a:bodyPr/>
          <a:lstStyle/>
          <a:p>
            <a:endParaRPr lang="it-IT"/>
          </a:p>
        </p:txBody>
      </p:sp>
      <p:sp>
        <p:nvSpPr>
          <p:cNvPr id="9" name="Slide Number Placeholder 8">
            <a:extLst>
              <a:ext uri="{FF2B5EF4-FFF2-40B4-BE49-F238E27FC236}">
                <a16:creationId xmlns:a16="http://schemas.microsoft.com/office/drawing/2014/main" id="{E402AF58-9572-47BE-A27E-675094BA3F36}"/>
              </a:ext>
            </a:extLst>
          </p:cNvPr>
          <p:cNvSpPr>
            <a:spLocks noGrp="1"/>
          </p:cNvSpPr>
          <p:nvPr>
            <p:ph type="sldNum" sz="quarter" idx="12"/>
          </p:nvPr>
        </p:nvSpPr>
        <p:spPr/>
        <p:txBody>
          <a:bodyPr/>
          <a:lstStyle/>
          <a:p>
            <a:fld id="{9B13B172-409A-48BF-92CD-9E808051E234}" type="slidenum">
              <a:rPr lang="it-IT" smtClean="0"/>
              <a:t>‹N›</a:t>
            </a:fld>
            <a:endParaRPr lang="it-IT"/>
          </a:p>
        </p:txBody>
      </p:sp>
      <p:sp>
        <p:nvSpPr>
          <p:cNvPr id="10" name="Title 1">
            <a:extLst>
              <a:ext uri="{FF2B5EF4-FFF2-40B4-BE49-F238E27FC236}">
                <a16:creationId xmlns:a16="http://schemas.microsoft.com/office/drawing/2014/main" id="{4170A749-EDF4-4F2E-B347-33EC26320285}"/>
              </a:ext>
            </a:extLst>
          </p:cNvPr>
          <p:cNvSpPr>
            <a:spLocks noGrp="1"/>
          </p:cNvSpPr>
          <p:nvPr>
            <p:ph type="title"/>
          </p:nvPr>
        </p:nvSpPr>
        <p:spPr>
          <a:xfrm>
            <a:off x="838200" y="1335636"/>
            <a:ext cx="10515600" cy="540000"/>
          </a:xfrm>
        </p:spPr>
        <p:txBody>
          <a:bodyPr/>
          <a:lstStyle/>
          <a:p>
            <a:r>
              <a:rPr lang="it-IT"/>
              <a:t>Fare clic per modificare lo stile del titolo dello schema</a:t>
            </a:r>
          </a:p>
        </p:txBody>
      </p:sp>
      <p:sp>
        <p:nvSpPr>
          <p:cNvPr id="11" name="Text Placeholder 10">
            <a:extLst>
              <a:ext uri="{FF2B5EF4-FFF2-40B4-BE49-F238E27FC236}">
                <a16:creationId xmlns:a16="http://schemas.microsoft.com/office/drawing/2014/main" id="{4645C435-9F3C-40A6-BA2D-BD3831F5FA98}"/>
              </a:ext>
            </a:extLst>
          </p:cNvPr>
          <p:cNvSpPr>
            <a:spLocks noGrp="1"/>
          </p:cNvSpPr>
          <p:nvPr>
            <p:ph type="body" sz="quarter" idx="13" hasCustomPrompt="1"/>
          </p:nvPr>
        </p:nvSpPr>
        <p:spPr>
          <a:xfrm>
            <a:off x="838200" y="1931597"/>
            <a:ext cx="10515600" cy="452007"/>
          </a:xfrm>
        </p:spPr>
        <p:txBody>
          <a:bodyPr vert="horz" lIns="91440" tIns="45720" rIns="91440" bIns="45720" rtlCol="0" anchor="t">
            <a:normAutofit/>
          </a:bodyPr>
          <a:lstStyle>
            <a:lvl1pPr>
              <a:defRPr lang="it-IT" sz="2400" b="1" dirty="0">
                <a:solidFill>
                  <a:srgbClr val="B27F47"/>
                </a:solidFill>
                <a:latin typeface="Titillium Bd" pitchFamily="2" charset="77"/>
              </a:defRPr>
            </a:lvl1pPr>
          </a:lstStyle>
          <a:p>
            <a:pPr marL="0" lvl="0">
              <a:spcBef>
                <a:spcPct val="0"/>
              </a:spcBef>
              <a:buNone/>
            </a:pPr>
            <a:r>
              <a:rPr lang="en-US"/>
              <a:t>Click to edit Master sub-title styles</a:t>
            </a:r>
            <a:endParaRPr lang="it-IT"/>
          </a:p>
        </p:txBody>
      </p:sp>
      <p:sp>
        <p:nvSpPr>
          <p:cNvPr id="12" name="Content Placeholder 2">
            <a:extLst>
              <a:ext uri="{FF2B5EF4-FFF2-40B4-BE49-F238E27FC236}">
                <a16:creationId xmlns:a16="http://schemas.microsoft.com/office/drawing/2014/main" id="{03523A13-DF16-439A-A901-D42A74C992BA}"/>
              </a:ext>
            </a:extLst>
          </p:cNvPr>
          <p:cNvSpPr>
            <a:spLocks noGrp="1"/>
          </p:cNvSpPr>
          <p:nvPr>
            <p:ph sz="half" idx="1"/>
          </p:nvPr>
        </p:nvSpPr>
        <p:spPr>
          <a:xfrm>
            <a:off x="838200" y="2496619"/>
            <a:ext cx="5181600" cy="3680344"/>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3" name="Content Placeholder 3">
            <a:extLst>
              <a:ext uri="{FF2B5EF4-FFF2-40B4-BE49-F238E27FC236}">
                <a16:creationId xmlns:a16="http://schemas.microsoft.com/office/drawing/2014/main" id="{91548BF4-DA08-4F5A-BD58-1257B92A59D7}"/>
              </a:ext>
            </a:extLst>
          </p:cNvPr>
          <p:cNvSpPr>
            <a:spLocks noGrp="1"/>
          </p:cNvSpPr>
          <p:nvPr>
            <p:ph sz="half" idx="2"/>
          </p:nvPr>
        </p:nvSpPr>
        <p:spPr>
          <a:xfrm>
            <a:off x="6172200" y="2496619"/>
            <a:ext cx="5181600" cy="3680344"/>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4" name="Picture Placeholder 11">
            <a:extLst>
              <a:ext uri="{FF2B5EF4-FFF2-40B4-BE49-F238E27FC236}">
                <a16:creationId xmlns:a16="http://schemas.microsoft.com/office/drawing/2014/main" id="{69B21D3C-ED42-40F8-9DE1-D9D7ADC643C2}"/>
              </a:ext>
            </a:extLst>
          </p:cNvPr>
          <p:cNvSpPr txBox="1">
            <a:spLocks/>
          </p:cNvSpPr>
          <p:nvPr userDrawn="1"/>
        </p:nvSpPr>
        <p:spPr>
          <a:xfrm>
            <a:off x="9821594" y="195173"/>
            <a:ext cx="1870075" cy="730250"/>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lang="en-US" sz="2800" kern="1200" dirty="0" smtClean="0">
                <a:solidFill>
                  <a:schemeClr val="bg1"/>
                </a:solidFill>
                <a:effectLst/>
                <a:latin typeface="Titill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effectLst/>
                <a:latin typeface="Titill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Titill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Titill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600" kern="1200" dirty="0">
                <a:solidFill>
                  <a:schemeClr val="tx1"/>
                </a:solidFill>
                <a:effectLst/>
                <a:latin typeface="Titill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a:t>Logo</a:t>
            </a:r>
          </a:p>
        </p:txBody>
      </p:sp>
    </p:spTree>
    <p:extLst>
      <p:ext uri="{BB962C8B-B14F-4D97-AF65-F5344CB8AC3E}">
        <p14:creationId xmlns:p14="http://schemas.microsoft.com/office/powerpoint/2010/main" val="134094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64FA8-0EC4-493B-8FF4-DB43442ADC44}"/>
              </a:ext>
            </a:extLst>
          </p:cNvPr>
          <p:cNvSpPr>
            <a:spLocks noGrp="1"/>
          </p:cNvSpPr>
          <p:nvPr>
            <p:ph type="title"/>
          </p:nvPr>
        </p:nvSpPr>
        <p:spPr/>
        <p:txBody>
          <a:bodyPr/>
          <a:lstStyle/>
          <a:p>
            <a:r>
              <a:rPr lang="it-IT"/>
              <a:t>Fare clic per modificare lo stile del titolo dello schema</a:t>
            </a:r>
          </a:p>
        </p:txBody>
      </p:sp>
      <p:sp>
        <p:nvSpPr>
          <p:cNvPr id="3" name="Date Placeholder 2">
            <a:extLst>
              <a:ext uri="{FF2B5EF4-FFF2-40B4-BE49-F238E27FC236}">
                <a16:creationId xmlns:a16="http://schemas.microsoft.com/office/drawing/2014/main" id="{A7EABCFE-413D-4F1C-BAAC-CBBB0BF41604}"/>
              </a:ext>
            </a:extLst>
          </p:cNvPr>
          <p:cNvSpPr>
            <a:spLocks noGrp="1"/>
          </p:cNvSpPr>
          <p:nvPr>
            <p:ph type="dt" sz="half" idx="10"/>
          </p:nvPr>
        </p:nvSpPr>
        <p:spPr/>
        <p:txBody>
          <a:bodyPr/>
          <a:lstStyle/>
          <a:p>
            <a:fld id="{C3A2CE4C-2805-4E3E-AF65-4896882F519E}" type="datetimeFigureOut">
              <a:rPr lang="it-IT" smtClean="0"/>
              <a:t>29/09/2024</a:t>
            </a:fld>
            <a:endParaRPr lang="it-IT"/>
          </a:p>
        </p:txBody>
      </p:sp>
      <p:sp>
        <p:nvSpPr>
          <p:cNvPr id="4" name="Footer Placeholder 3">
            <a:extLst>
              <a:ext uri="{FF2B5EF4-FFF2-40B4-BE49-F238E27FC236}">
                <a16:creationId xmlns:a16="http://schemas.microsoft.com/office/drawing/2014/main" id="{674F461C-019F-49AF-A23C-B47D0FC8E452}"/>
              </a:ext>
            </a:extLst>
          </p:cNvPr>
          <p:cNvSpPr>
            <a:spLocks noGrp="1"/>
          </p:cNvSpPr>
          <p:nvPr>
            <p:ph type="ftr" sz="quarter" idx="11"/>
          </p:nvPr>
        </p:nvSpPr>
        <p:spPr/>
        <p:txBody>
          <a:bodyPr/>
          <a:lstStyle/>
          <a:p>
            <a:endParaRPr lang="it-IT"/>
          </a:p>
        </p:txBody>
      </p:sp>
      <p:sp>
        <p:nvSpPr>
          <p:cNvPr id="5" name="Slide Number Placeholder 4">
            <a:extLst>
              <a:ext uri="{FF2B5EF4-FFF2-40B4-BE49-F238E27FC236}">
                <a16:creationId xmlns:a16="http://schemas.microsoft.com/office/drawing/2014/main" id="{6EE70EE3-9A44-439E-9280-9267337E5A31}"/>
              </a:ext>
            </a:extLst>
          </p:cNvPr>
          <p:cNvSpPr>
            <a:spLocks noGrp="1"/>
          </p:cNvSpPr>
          <p:nvPr>
            <p:ph type="sldNum" sz="quarter" idx="12"/>
          </p:nvPr>
        </p:nvSpPr>
        <p:spPr/>
        <p:txBody>
          <a:bodyPr/>
          <a:lstStyle/>
          <a:p>
            <a:fld id="{9B13B172-409A-48BF-92CD-9E808051E234}" type="slidenum">
              <a:rPr lang="it-IT" smtClean="0"/>
              <a:t>‹N›</a:t>
            </a:fld>
            <a:endParaRPr lang="it-IT"/>
          </a:p>
        </p:txBody>
      </p:sp>
      <p:sp>
        <p:nvSpPr>
          <p:cNvPr id="6" name="Picture Placeholder 11">
            <a:extLst>
              <a:ext uri="{FF2B5EF4-FFF2-40B4-BE49-F238E27FC236}">
                <a16:creationId xmlns:a16="http://schemas.microsoft.com/office/drawing/2014/main" id="{D2282136-A6F6-4DE9-B674-70AB2DBAADA2}"/>
              </a:ext>
            </a:extLst>
          </p:cNvPr>
          <p:cNvSpPr txBox="1">
            <a:spLocks/>
          </p:cNvSpPr>
          <p:nvPr userDrawn="1"/>
        </p:nvSpPr>
        <p:spPr>
          <a:xfrm>
            <a:off x="9821594" y="195173"/>
            <a:ext cx="1870075" cy="730250"/>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lang="en-US" sz="2800" kern="1200" dirty="0" smtClean="0">
                <a:solidFill>
                  <a:schemeClr val="bg1"/>
                </a:solidFill>
                <a:effectLst/>
                <a:latin typeface="Titill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effectLst/>
                <a:latin typeface="Titill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Titill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Titill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600" kern="1200" dirty="0">
                <a:solidFill>
                  <a:schemeClr val="tx1"/>
                </a:solidFill>
                <a:effectLst/>
                <a:latin typeface="Titill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a:t>Logo</a:t>
            </a:r>
          </a:p>
        </p:txBody>
      </p:sp>
    </p:spTree>
    <p:extLst>
      <p:ext uri="{BB962C8B-B14F-4D97-AF65-F5344CB8AC3E}">
        <p14:creationId xmlns:p14="http://schemas.microsoft.com/office/powerpoint/2010/main" val="1890870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F67D12-C271-44F1-A874-5C28BCD38B1E}"/>
              </a:ext>
            </a:extLst>
          </p:cNvPr>
          <p:cNvSpPr>
            <a:spLocks noGrp="1"/>
          </p:cNvSpPr>
          <p:nvPr>
            <p:ph type="dt" sz="half" idx="10"/>
          </p:nvPr>
        </p:nvSpPr>
        <p:spPr/>
        <p:txBody>
          <a:bodyPr/>
          <a:lstStyle/>
          <a:p>
            <a:fld id="{C3A2CE4C-2805-4E3E-AF65-4896882F519E}" type="datetimeFigureOut">
              <a:rPr lang="it-IT" smtClean="0"/>
              <a:t>29/09/2024</a:t>
            </a:fld>
            <a:endParaRPr lang="it-IT"/>
          </a:p>
        </p:txBody>
      </p:sp>
      <p:sp>
        <p:nvSpPr>
          <p:cNvPr id="3" name="Footer Placeholder 2">
            <a:extLst>
              <a:ext uri="{FF2B5EF4-FFF2-40B4-BE49-F238E27FC236}">
                <a16:creationId xmlns:a16="http://schemas.microsoft.com/office/drawing/2014/main" id="{B2DA6622-24D6-47F0-9FF2-EB2FC437D361}"/>
              </a:ext>
            </a:extLst>
          </p:cNvPr>
          <p:cNvSpPr>
            <a:spLocks noGrp="1"/>
          </p:cNvSpPr>
          <p:nvPr>
            <p:ph type="ftr" sz="quarter" idx="11"/>
          </p:nvPr>
        </p:nvSpPr>
        <p:spPr/>
        <p:txBody>
          <a:bodyPr/>
          <a:lstStyle/>
          <a:p>
            <a:endParaRPr lang="it-IT"/>
          </a:p>
        </p:txBody>
      </p:sp>
      <p:sp>
        <p:nvSpPr>
          <p:cNvPr id="4" name="Slide Number Placeholder 3">
            <a:extLst>
              <a:ext uri="{FF2B5EF4-FFF2-40B4-BE49-F238E27FC236}">
                <a16:creationId xmlns:a16="http://schemas.microsoft.com/office/drawing/2014/main" id="{20351582-F7D0-499A-8765-179B26F43FDD}"/>
              </a:ext>
            </a:extLst>
          </p:cNvPr>
          <p:cNvSpPr>
            <a:spLocks noGrp="1"/>
          </p:cNvSpPr>
          <p:nvPr>
            <p:ph type="sldNum" sz="quarter" idx="12"/>
          </p:nvPr>
        </p:nvSpPr>
        <p:spPr/>
        <p:txBody>
          <a:bodyPr/>
          <a:lstStyle/>
          <a:p>
            <a:fld id="{9B13B172-409A-48BF-92CD-9E808051E234}" type="slidenum">
              <a:rPr lang="it-IT" smtClean="0"/>
              <a:t>‹N›</a:t>
            </a:fld>
            <a:endParaRPr lang="it-IT"/>
          </a:p>
        </p:txBody>
      </p:sp>
      <p:sp>
        <p:nvSpPr>
          <p:cNvPr id="5" name="Picture Placeholder 11">
            <a:extLst>
              <a:ext uri="{FF2B5EF4-FFF2-40B4-BE49-F238E27FC236}">
                <a16:creationId xmlns:a16="http://schemas.microsoft.com/office/drawing/2014/main" id="{FA1DE595-D9C3-453C-B639-599CEBA2F1AF}"/>
              </a:ext>
            </a:extLst>
          </p:cNvPr>
          <p:cNvSpPr txBox="1">
            <a:spLocks/>
          </p:cNvSpPr>
          <p:nvPr userDrawn="1"/>
        </p:nvSpPr>
        <p:spPr>
          <a:xfrm>
            <a:off x="9821594" y="195173"/>
            <a:ext cx="1870075" cy="730250"/>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lang="en-US" sz="2800" kern="1200" dirty="0" smtClean="0">
                <a:solidFill>
                  <a:schemeClr val="bg1"/>
                </a:solidFill>
                <a:effectLst/>
                <a:latin typeface="Titill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effectLst/>
                <a:latin typeface="Titill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Titill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Titill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600" kern="1200" dirty="0">
                <a:solidFill>
                  <a:schemeClr val="tx1"/>
                </a:solidFill>
                <a:effectLst/>
                <a:latin typeface="Titill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a:t>Logo</a:t>
            </a:r>
          </a:p>
        </p:txBody>
      </p:sp>
    </p:spTree>
    <p:extLst>
      <p:ext uri="{BB962C8B-B14F-4D97-AF65-F5344CB8AC3E}">
        <p14:creationId xmlns:p14="http://schemas.microsoft.com/office/powerpoint/2010/main" val="723981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uto con didascalia">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5E764F-CF80-49B6-8E4B-C193335C2FEC}"/>
              </a:ext>
            </a:extLst>
          </p:cNvPr>
          <p:cNvSpPr>
            <a:spLocks noGrp="1"/>
          </p:cNvSpPr>
          <p:nvPr>
            <p:ph idx="1"/>
          </p:nvPr>
        </p:nvSpPr>
        <p:spPr>
          <a:xfrm>
            <a:off x="5183188" y="1335636"/>
            <a:ext cx="6172200" cy="48413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Text Placeholder 3">
            <a:extLst>
              <a:ext uri="{FF2B5EF4-FFF2-40B4-BE49-F238E27FC236}">
                <a16:creationId xmlns:a16="http://schemas.microsoft.com/office/drawing/2014/main" id="{3DBF6AB0-1695-409A-92AC-42B69DBF8DC7}"/>
              </a:ext>
            </a:extLst>
          </p:cNvPr>
          <p:cNvSpPr>
            <a:spLocks noGrp="1"/>
          </p:cNvSpPr>
          <p:nvPr>
            <p:ph type="body" sz="half" idx="2"/>
          </p:nvPr>
        </p:nvSpPr>
        <p:spPr>
          <a:xfrm>
            <a:off x="839788" y="2496619"/>
            <a:ext cx="3932237" cy="36803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a:extLst>
              <a:ext uri="{FF2B5EF4-FFF2-40B4-BE49-F238E27FC236}">
                <a16:creationId xmlns:a16="http://schemas.microsoft.com/office/drawing/2014/main" id="{63A1C334-8129-4545-8C84-46DA06B03D8B}"/>
              </a:ext>
            </a:extLst>
          </p:cNvPr>
          <p:cNvSpPr>
            <a:spLocks noGrp="1"/>
          </p:cNvSpPr>
          <p:nvPr>
            <p:ph type="dt" sz="half" idx="10"/>
          </p:nvPr>
        </p:nvSpPr>
        <p:spPr/>
        <p:txBody>
          <a:bodyPr/>
          <a:lstStyle/>
          <a:p>
            <a:fld id="{C3A2CE4C-2805-4E3E-AF65-4896882F519E}" type="datetimeFigureOut">
              <a:rPr lang="it-IT" smtClean="0"/>
              <a:t>29/09/2024</a:t>
            </a:fld>
            <a:endParaRPr lang="it-IT"/>
          </a:p>
        </p:txBody>
      </p:sp>
      <p:sp>
        <p:nvSpPr>
          <p:cNvPr id="6" name="Footer Placeholder 5">
            <a:extLst>
              <a:ext uri="{FF2B5EF4-FFF2-40B4-BE49-F238E27FC236}">
                <a16:creationId xmlns:a16="http://schemas.microsoft.com/office/drawing/2014/main" id="{3188F4DD-001E-4B6C-BAD4-62C2A6952B28}"/>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31106F97-3F23-4DEE-B190-0481C29793AA}"/>
              </a:ext>
            </a:extLst>
          </p:cNvPr>
          <p:cNvSpPr>
            <a:spLocks noGrp="1"/>
          </p:cNvSpPr>
          <p:nvPr>
            <p:ph type="sldNum" sz="quarter" idx="12"/>
          </p:nvPr>
        </p:nvSpPr>
        <p:spPr/>
        <p:txBody>
          <a:bodyPr/>
          <a:lstStyle/>
          <a:p>
            <a:fld id="{9B13B172-409A-48BF-92CD-9E808051E234}" type="slidenum">
              <a:rPr lang="it-IT" smtClean="0"/>
              <a:t>‹N›</a:t>
            </a:fld>
            <a:endParaRPr lang="it-IT"/>
          </a:p>
        </p:txBody>
      </p:sp>
      <p:sp>
        <p:nvSpPr>
          <p:cNvPr id="8" name="Title 1">
            <a:extLst>
              <a:ext uri="{FF2B5EF4-FFF2-40B4-BE49-F238E27FC236}">
                <a16:creationId xmlns:a16="http://schemas.microsoft.com/office/drawing/2014/main" id="{39C5567D-41FF-426C-86BB-85B0FAD82684}"/>
              </a:ext>
            </a:extLst>
          </p:cNvPr>
          <p:cNvSpPr>
            <a:spLocks noGrp="1"/>
          </p:cNvSpPr>
          <p:nvPr>
            <p:ph type="title"/>
          </p:nvPr>
        </p:nvSpPr>
        <p:spPr>
          <a:xfrm>
            <a:off x="838200" y="1335636"/>
            <a:ext cx="3932237" cy="780114"/>
          </a:xfrm>
        </p:spPr>
        <p:txBody>
          <a:bodyPr/>
          <a:lstStyle/>
          <a:p>
            <a:r>
              <a:rPr lang="it-IT"/>
              <a:t>Fare clic per modificare lo stile del titolo dello schema</a:t>
            </a:r>
          </a:p>
        </p:txBody>
      </p:sp>
      <p:sp>
        <p:nvSpPr>
          <p:cNvPr id="9" name="Picture Placeholder 11">
            <a:extLst>
              <a:ext uri="{FF2B5EF4-FFF2-40B4-BE49-F238E27FC236}">
                <a16:creationId xmlns:a16="http://schemas.microsoft.com/office/drawing/2014/main" id="{F76D1A69-D327-43C4-90DC-9A69E27F3DAE}"/>
              </a:ext>
            </a:extLst>
          </p:cNvPr>
          <p:cNvSpPr txBox="1">
            <a:spLocks/>
          </p:cNvSpPr>
          <p:nvPr userDrawn="1"/>
        </p:nvSpPr>
        <p:spPr>
          <a:xfrm>
            <a:off x="9821594" y="195173"/>
            <a:ext cx="1870075" cy="730250"/>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lang="en-US" sz="2800" kern="1200" dirty="0" smtClean="0">
                <a:solidFill>
                  <a:schemeClr val="bg1"/>
                </a:solidFill>
                <a:effectLst/>
                <a:latin typeface="Titill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effectLst/>
                <a:latin typeface="Titill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Titill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Titill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600" kern="1200" dirty="0">
                <a:solidFill>
                  <a:schemeClr val="tx1"/>
                </a:solidFill>
                <a:effectLst/>
                <a:latin typeface="Titill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a:t>Logo</a:t>
            </a:r>
          </a:p>
        </p:txBody>
      </p:sp>
    </p:spTree>
    <p:extLst>
      <p:ext uri="{BB962C8B-B14F-4D97-AF65-F5344CB8AC3E}">
        <p14:creationId xmlns:p14="http://schemas.microsoft.com/office/powerpoint/2010/main" val="3756111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magine con didascalia">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F011955-3DB8-4C70-93FB-7A2C5F5DFAAF}"/>
              </a:ext>
            </a:extLst>
          </p:cNvPr>
          <p:cNvSpPr>
            <a:spLocks noGrp="1"/>
          </p:cNvSpPr>
          <p:nvPr>
            <p:ph type="pic" idx="1"/>
          </p:nvPr>
        </p:nvSpPr>
        <p:spPr>
          <a:xfrm>
            <a:off x="5183188" y="1335636"/>
            <a:ext cx="6172200" cy="484132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p>
        </p:txBody>
      </p:sp>
      <p:sp>
        <p:nvSpPr>
          <p:cNvPr id="5" name="Date Placeholder 4">
            <a:extLst>
              <a:ext uri="{FF2B5EF4-FFF2-40B4-BE49-F238E27FC236}">
                <a16:creationId xmlns:a16="http://schemas.microsoft.com/office/drawing/2014/main" id="{6EAB0AD8-6FDF-4622-85A4-51A8E967EC8D}"/>
              </a:ext>
            </a:extLst>
          </p:cNvPr>
          <p:cNvSpPr>
            <a:spLocks noGrp="1"/>
          </p:cNvSpPr>
          <p:nvPr>
            <p:ph type="dt" sz="half" idx="10"/>
          </p:nvPr>
        </p:nvSpPr>
        <p:spPr/>
        <p:txBody>
          <a:bodyPr/>
          <a:lstStyle/>
          <a:p>
            <a:fld id="{C3A2CE4C-2805-4E3E-AF65-4896882F519E}" type="datetimeFigureOut">
              <a:rPr lang="it-IT" smtClean="0"/>
              <a:t>29/09/2024</a:t>
            </a:fld>
            <a:endParaRPr lang="it-IT"/>
          </a:p>
        </p:txBody>
      </p:sp>
      <p:sp>
        <p:nvSpPr>
          <p:cNvPr id="6" name="Footer Placeholder 5">
            <a:extLst>
              <a:ext uri="{FF2B5EF4-FFF2-40B4-BE49-F238E27FC236}">
                <a16:creationId xmlns:a16="http://schemas.microsoft.com/office/drawing/2014/main" id="{634D2E99-DBA0-4970-ABF3-9596AA57D33E}"/>
              </a:ext>
            </a:extLst>
          </p:cNvPr>
          <p:cNvSpPr>
            <a:spLocks noGrp="1"/>
          </p:cNvSpPr>
          <p:nvPr>
            <p:ph type="ftr" sz="quarter" idx="11"/>
          </p:nvPr>
        </p:nvSpPr>
        <p:spPr/>
        <p:txBody>
          <a:bodyPr/>
          <a:lstStyle/>
          <a:p>
            <a:endParaRPr lang="it-IT"/>
          </a:p>
        </p:txBody>
      </p:sp>
      <p:sp>
        <p:nvSpPr>
          <p:cNvPr id="7" name="Slide Number Placeholder 6">
            <a:extLst>
              <a:ext uri="{FF2B5EF4-FFF2-40B4-BE49-F238E27FC236}">
                <a16:creationId xmlns:a16="http://schemas.microsoft.com/office/drawing/2014/main" id="{8FADE91F-FFB0-4E6D-8AF8-6FBDBC0DE59D}"/>
              </a:ext>
            </a:extLst>
          </p:cNvPr>
          <p:cNvSpPr>
            <a:spLocks noGrp="1"/>
          </p:cNvSpPr>
          <p:nvPr>
            <p:ph type="sldNum" sz="quarter" idx="12"/>
          </p:nvPr>
        </p:nvSpPr>
        <p:spPr/>
        <p:txBody>
          <a:bodyPr/>
          <a:lstStyle/>
          <a:p>
            <a:fld id="{9B13B172-409A-48BF-92CD-9E808051E234}" type="slidenum">
              <a:rPr lang="it-IT" smtClean="0"/>
              <a:t>‹N›</a:t>
            </a:fld>
            <a:endParaRPr lang="it-IT"/>
          </a:p>
        </p:txBody>
      </p:sp>
      <p:sp>
        <p:nvSpPr>
          <p:cNvPr id="8" name="Text Placeholder 3">
            <a:extLst>
              <a:ext uri="{FF2B5EF4-FFF2-40B4-BE49-F238E27FC236}">
                <a16:creationId xmlns:a16="http://schemas.microsoft.com/office/drawing/2014/main" id="{27F36783-77AA-4762-A0D4-79CAC387421F}"/>
              </a:ext>
            </a:extLst>
          </p:cNvPr>
          <p:cNvSpPr>
            <a:spLocks noGrp="1"/>
          </p:cNvSpPr>
          <p:nvPr>
            <p:ph type="body" sz="half" idx="2"/>
          </p:nvPr>
        </p:nvSpPr>
        <p:spPr>
          <a:xfrm>
            <a:off x="839788" y="2496619"/>
            <a:ext cx="3932237" cy="36803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9" name="Title 1">
            <a:extLst>
              <a:ext uri="{FF2B5EF4-FFF2-40B4-BE49-F238E27FC236}">
                <a16:creationId xmlns:a16="http://schemas.microsoft.com/office/drawing/2014/main" id="{40DBF051-2A17-4A20-A3FC-2B33FE5B757D}"/>
              </a:ext>
            </a:extLst>
          </p:cNvPr>
          <p:cNvSpPr>
            <a:spLocks noGrp="1"/>
          </p:cNvSpPr>
          <p:nvPr>
            <p:ph type="title"/>
          </p:nvPr>
        </p:nvSpPr>
        <p:spPr>
          <a:xfrm>
            <a:off x="838200" y="1335636"/>
            <a:ext cx="3932237" cy="780114"/>
          </a:xfrm>
        </p:spPr>
        <p:txBody>
          <a:bodyPr/>
          <a:lstStyle/>
          <a:p>
            <a:r>
              <a:rPr lang="it-IT"/>
              <a:t>Fare clic per modificare lo stile del titolo dello schema</a:t>
            </a:r>
          </a:p>
        </p:txBody>
      </p:sp>
      <p:sp>
        <p:nvSpPr>
          <p:cNvPr id="10" name="Picture Placeholder 11">
            <a:extLst>
              <a:ext uri="{FF2B5EF4-FFF2-40B4-BE49-F238E27FC236}">
                <a16:creationId xmlns:a16="http://schemas.microsoft.com/office/drawing/2014/main" id="{DC7008B9-D8E1-48AB-8B5F-71A812399F42}"/>
              </a:ext>
            </a:extLst>
          </p:cNvPr>
          <p:cNvSpPr txBox="1">
            <a:spLocks/>
          </p:cNvSpPr>
          <p:nvPr userDrawn="1"/>
        </p:nvSpPr>
        <p:spPr>
          <a:xfrm>
            <a:off x="9821594" y="195173"/>
            <a:ext cx="1870075" cy="730250"/>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lang="en-US" sz="2800" kern="1200" dirty="0" smtClean="0">
                <a:solidFill>
                  <a:schemeClr val="bg1"/>
                </a:solidFill>
                <a:effectLst/>
                <a:latin typeface="Titill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effectLst/>
                <a:latin typeface="Titill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Titill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Titill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600" kern="1200" dirty="0">
                <a:solidFill>
                  <a:schemeClr val="tx1"/>
                </a:solidFill>
                <a:effectLst/>
                <a:latin typeface="Titill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a:t>Logo</a:t>
            </a:r>
          </a:p>
        </p:txBody>
      </p:sp>
    </p:spTree>
    <p:extLst>
      <p:ext uri="{BB962C8B-B14F-4D97-AF65-F5344CB8AC3E}">
        <p14:creationId xmlns:p14="http://schemas.microsoft.com/office/powerpoint/2010/main" val="1108499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838A3F9A-B0DF-455D-9D22-F973C5829AD4}"/>
              </a:ext>
            </a:extLst>
          </p:cNvPr>
          <p:cNvPicPr>
            <a:picLocks noChangeAspect="1"/>
          </p:cNvPicPr>
          <p:nvPr userDrawn="1"/>
        </p:nvPicPr>
        <p:blipFill>
          <a:blip r:embed="rId14"/>
          <a:stretch>
            <a:fillRect/>
          </a:stretch>
        </p:blipFill>
        <p:spPr>
          <a:xfrm>
            <a:off x="0" y="6352350"/>
            <a:ext cx="12192000" cy="520700"/>
          </a:xfrm>
          <a:prstGeom prst="rect">
            <a:avLst/>
          </a:prstGeom>
        </p:spPr>
      </p:pic>
      <p:pic>
        <p:nvPicPr>
          <p:cNvPr id="7" name="Immagine 21">
            <a:extLst>
              <a:ext uri="{FF2B5EF4-FFF2-40B4-BE49-F238E27FC236}">
                <a16:creationId xmlns:a16="http://schemas.microsoft.com/office/drawing/2014/main" id="{05C8ED0B-EDF3-4C3A-92D1-A4F9DD64EA11}"/>
              </a:ext>
            </a:extLst>
          </p:cNvPr>
          <p:cNvPicPr>
            <a:picLocks noChangeAspect="1"/>
          </p:cNvPicPr>
          <p:nvPr userDrawn="1"/>
        </p:nvPicPr>
        <p:blipFill>
          <a:blip r:embed="rId15"/>
          <a:stretch>
            <a:fillRect/>
          </a:stretch>
        </p:blipFill>
        <p:spPr>
          <a:xfrm>
            <a:off x="0" y="-25841"/>
            <a:ext cx="12192000" cy="1219200"/>
          </a:xfrm>
          <a:prstGeom prst="rect">
            <a:avLst/>
          </a:prstGeom>
        </p:spPr>
      </p:pic>
      <p:sp>
        <p:nvSpPr>
          <p:cNvPr id="2" name="Title Placeholder 1">
            <a:extLst>
              <a:ext uri="{FF2B5EF4-FFF2-40B4-BE49-F238E27FC236}">
                <a16:creationId xmlns:a16="http://schemas.microsoft.com/office/drawing/2014/main" id="{C15A10E0-2D6B-4598-95E9-DAF7E2001CCC}"/>
              </a:ext>
            </a:extLst>
          </p:cNvPr>
          <p:cNvSpPr>
            <a:spLocks noGrp="1"/>
          </p:cNvSpPr>
          <p:nvPr>
            <p:ph type="title"/>
          </p:nvPr>
        </p:nvSpPr>
        <p:spPr>
          <a:xfrm>
            <a:off x="838200" y="1335636"/>
            <a:ext cx="10515600" cy="780114"/>
          </a:xfrm>
          <a:prstGeom prst="rect">
            <a:avLst/>
          </a:prstGeom>
        </p:spPr>
        <p:txBody>
          <a:bodyPr vert="horz" lIns="91440" tIns="45720" rIns="91440" bIns="45720" rtlCol="0" anchor="t">
            <a:normAutofit/>
          </a:bodyPr>
          <a:lstStyle/>
          <a:p>
            <a:r>
              <a:rPr lang="it-IT"/>
              <a:t>Fare clic per modificare lo stile del titolo dello schema</a:t>
            </a:r>
          </a:p>
        </p:txBody>
      </p:sp>
      <p:sp>
        <p:nvSpPr>
          <p:cNvPr id="3" name="Text Placeholder 2">
            <a:extLst>
              <a:ext uri="{FF2B5EF4-FFF2-40B4-BE49-F238E27FC236}">
                <a16:creationId xmlns:a16="http://schemas.microsoft.com/office/drawing/2014/main" id="{5AD6820F-9E8E-47CA-AD4E-6E99B9E0B8A8}"/>
              </a:ext>
            </a:extLst>
          </p:cNvPr>
          <p:cNvSpPr>
            <a:spLocks noGrp="1"/>
          </p:cNvSpPr>
          <p:nvPr>
            <p:ph type="body" idx="1"/>
          </p:nvPr>
        </p:nvSpPr>
        <p:spPr>
          <a:xfrm>
            <a:off x="838200" y="2291137"/>
            <a:ext cx="10515600" cy="3885826"/>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Date Placeholder 3">
            <a:extLst>
              <a:ext uri="{FF2B5EF4-FFF2-40B4-BE49-F238E27FC236}">
                <a16:creationId xmlns:a16="http://schemas.microsoft.com/office/drawing/2014/main" id="{65169399-BC99-4040-8272-2E03FED919DC}"/>
              </a:ext>
            </a:extLst>
          </p:cNvPr>
          <p:cNvSpPr>
            <a:spLocks noGrp="1"/>
          </p:cNvSpPr>
          <p:nvPr>
            <p:ph type="dt" sz="half" idx="2"/>
          </p:nvPr>
        </p:nvSpPr>
        <p:spPr>
          <a:xfrm>
            <a:off x="838200" y="6430138"/>
            <a:ext cx="2743200" cy="365125"/>
          </a:xfrm>
          <a:prstGeom prst="rect">
            <a:avLst/>
          </a:prstGeom>
        </p:spPr>
        <p:txBody>
          <a:bodyPr vert="horz" lIns="91440" tIns="45720" rIns="91440" bIns="45720" rtlCol="0" anchor="ctr"/>
          <a:lstStyle>
            <a:lvl1pPr algn="l">
              <a:defRPr lang="it-IT" sz="1400" kern="1200" smtClean="0">
                <a:solidFill>
                  <a:schemeClr val="bg1">
                    <a:alpha val="50000"/>
                  </a:schemeClr>
                </a:solidFill>
                <a:latin typeface="Titillium" pitchFamily="2" charset="77"/>
                <a:ea typeface="+mn-ea"/>
                <a:cs typeface="+mn-cs"/>
              </a:defRPr>
            </a:lvl1pPr>
          </a:lstStyle>
          <a:p>
            <a:r>
              <a:rPr lang="it-IT"/>
              <a:t>Nome beneficiario</a:t>
            </a:r>
          </a:p>
        </p:txBody>
      </p:sp>
      <p:sp>
        <p:nvSpPr>
          <p:cNvPr id="5" name="Footer Placeholder 4">
            <a:extLst>
              <a:ext uri="{FF2B5EF4-FFF2-40B4-BE49-F238E27FC236}">
                <a16:creationId xmlns:a16="http://schemas.microsoft.com/office/drawing/2014/main" id="{4937EE08-80FA-4652-929B-0973683787A9}"/>
              </a:ext>
            </a:extLst>
          </p:cNvPr>
          <p:cNvSpPr>
            <a:spLocks noGrp="1"/>
          </p:cNvSpPr>
          <p:nvPr>
            <p:ph type="ftr" sz="quarter" idx="3"/>
          </p:nvPr>
        </p:nvSpPr>
        <p:spPr>
          <a:xfrm>
            <a:off x="8610600" y="6430138"/>
            <a:ext cx="2743200" cy="365125"/>
          </a:xfrm>
          <a:prstGeom prst="rect">
            <a:avLst/>
          </a:prstGeom>
        </p:spPr>
        <p:txBody>
          <a:bodyPr vert="horz" lIns="91440" tIns="45720" rIns="91440" bIns="45720" rtlCol="0" anchor="ctr"/>
          <a:lstStyle>
            <a:lvl1pPr algn="r">
              <a:defRPr lang="it-IT" sz="1400" kern="1200" smtClean="0">
                <a:solidFill>
                  <a:schemeClr val="bg1">
                    <a:alpha val="50000"/>
                  </a:schemeClr>
                </a:solidFill>
                <a:latin typeface="Titillium" pitchFamily="2" charset="77"/>
                <a:ea typeface="+mn-ea"/>
                <a:cs typeface="+mn-cs"/>
              </a:defRPr>
            </a:lvl1pPr>
          </a:lstStyle>
          <a:p>
            <a:r>
              <a:rPr lang="it-IT"/>
              <a:t>Missione 4 • Istruzione e Ricerca </a:t>
            </a:r>
          </a:p>
        </p:txBody>
      </p:sp>
      <p:sp>
        <p:nvSpPr>
          <p:cNvPr id="6" name="Slide Number Placeholder 5">
            <a:extLst>
              <a:ext uri="{FF2B5EF4-FFF2-40B4-BE49-F238E27FC236}">
                <a16:creationId xmlns:a16="http://schemas.microsoft.com/office/drawing/2014/main" id="{C90B07AC-22DD-4854-AF1C-98DD868E264E}"/>
              </a:ext>
            </a:extLst>
          </p:cNvPr>
          <p:cNvSpPr>
            <a:spLocks noGrp="1"/>
          </p:cNvSpPr>
          <p:nvPr>
            <p:ph type="sldNum" sz="quarter" idx="4"/>
          </p:nvPr>
        </p:nvSpPr>
        <p:spPr>
          <a:xfrm>
            <a:off x="4724400" y="6430138"/>
            <a:ext cx="2743200" cy="365125"/>
          </a:xfrm>
          <a:prstGeom prst="rect">
            <a:avLst/>
          </a:prstGeom>
        </p:spPr>
        <p:txBody>
          <a:bodyPr vert="horz" lIns="91440" tIns="45720" rIns="91440" bIns="45720" rtlCol="0" anchor="ctr"/>
          <a:lstStyle>
            <a:lvl1pPr algn="ctr">
              <a:defRPr lang="it-IT" sz="1400" kern="1200" smtClean="0">
                <a:solidFill>
                  <a:schemeClr val="bg1">
                    <a:alpha val="50000"/>
                  </a:schemeClr>
                </a:solidFill>
                <a:latin typeface="Titillium" pitchFamily="2" charset="77"/>
                <a:ea typeface="+mn-ea"/>
                <a:cs typeface="+mn-cs"/>
              </a:defRPr>
            </a:lvl1pPr>
          </a:lstStyle>
          <a:p>
            <a:fld id="{9B13B172-409A-48BF-92CD-9E808051E234}" type="slidenum">
              <a:rPr lang="it-IT" smtClean="0"/>
              <a:pPr/>
              <a:t>‹N›</a:t>
            </a:fld>
            <a:endParaRPr lang="it-IT"/>
          </a:p>
        </p:txBody>
      </p:sp>
    </p:spTree>
    <p:extLst>
      <p:ext uri="{BB962C8B-B14F-4D97-AF65-F5344CB8AC3E}">
        <p14:creationId xmlns:p14="http://schemas.microsoft.com/office/powerpoint/2010/main" val="3591437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marL="0" algn="l" defTabSz="914400" rtl="0" eaLnBrk="1" latinLnBrk="0" hangingPunct="1">
        <a:lnSpc>
          <a:spcPct val="90000"/>
        </a:lnSpc>
        <a:spcBef>
          <a:spcPct val="0"/>
        </a:spcBef>
        <a:buNone/>
        <a:defRPr lang="it-IT" sz="2800" b="1" kern="1200" dirty="0">
          <a:solidFill>
            <a:srgbClr val="B27F47"/>
          </a:solidFill>
          <a:latin typeface="Titillium Bd" pitchFamily="2" charset="77"/>
          <a:ea typeface="+mn-ea"/>
          <a:cs typeface="+mn-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800" kern="1200" dirty="0" smtClean="0">
          <a:solidFill>
            <a:schemeClr val="tx1"/>
          </a:solidFill>
          <a:effectLst/>
          <a:latin typeface="Titillium"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effectLst/>
          <a:latin typeface="Titillium"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Titillium"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Titillium"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it-IT" sz="1600" kern="1200" dirty="0">
          <a:solidFill>
            <a:schemeClr val="tx1"/>
          </a:solidFill>
          <a:effectLst/>
          <a:latin typeface="Titillium"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https://eduscol.education.fr/1615/laicite" TargetMode="External"/><Relationship Id="rId2" Type="http://schemas.openxmlformats.org/officeDocument/2006/relationships/hyperlink" Target="https://www.education.gouv.fr/sites/default/files/2024-03/charte-de-la-la-cit-a4-43565.pdf" TargetMode="Externa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repository.uantwerpen.be/docman/irua/505d1d/franken.pdf" TargetMode="External"/><Relationship Id="rId2" Type="http://schemas.openxmlformats.org/officeDocument/2006/relationships/hyperlink" Target="https://migrant-integration.ec.europa.eu/sites/default/files/2009-09/docl_9833_782027531.pdf" TargetMode="Externa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CCC7D-5E06-47A8-A7BC-3298CBC83031}"/>
              </a:ext>
            </a:extLst>
          </p:cNvPr>
          <p:cNvSpPr>
            <a:spLocks noGrp="1"/>
          </p:cNvSpPr>
          <p:nvPr>
            <p:ph type="ctrTitle"/>
          </p:nvPr>
        </p:nvSpPr>
        <p:spPr>
          <a:xfrm>
            <a:off x="242596" y="1469265"/>
            <a:ext cx="4391049" cy="1507200"/>
          </a:xfrm>
        </p:spPr>
        <p:txBody>
          <a:bodyPr>
            <a:normAutofit fontScale="90000"/>
          </a:bodyPr>
          <a:lstStyle/>
          <a:p>
            <a:r>
              <a:rPr lang="it-IT" dirty="0"/>
              <a:t>Missione 4 </a:t>
            </a:r>
            <a:br>
              <a:rPr lang="it-IT" dirty="0"/>
            </a:br>
            <a:r>
              <a:rPr lang="it-IT" dirty="0"/>
              <a:t>Istruzione e Ricerca</a:t>
            </a:r>
          </a:p>
        </p:txBody>
      </p:sp>
      <p:sp>
        <p:nvSpPr>
          <p:cNvPr id="3" name="Subtitle 2">
            <a:extLst>
              <a:ext uri="{FF2B5EF4-FFF2-40B4-BE49-F238E27FC236}">
                <a16:creationId xmlns:a16="http://schemas.microsoft.com/office/drawing/2014/main" id="{350F7673-4CDE-4739-943F-69412A824714}"/>
              </a:ext>
            </a:extLst>
          </p:cNvPr>
          <p:cNvSpPr>
            <a:spLocks noGrp="1"/>
          </p:cNvSpPr>
          <p:nvPr>
            <p:ph type="subTitle" idx="1"/>
          </p:nvPr>
        </p:nvSpPr>
        <p:spPr>
          <a:xfrm>
            <a:off x="242595" y="3122929"/>
            <a:ext cx="4478695" cy="1365095"/>
          </a:xfrm>
        </p:spPr>
        <p:txBody>
          <a:bodyPr>
            <a:normAutofit/>
          </a:bodyPr>
          <a:lstStyle/>
          <a:p>
            <a:r>
              <a:rPr lang="it-IT" sz="1800" dirty="0"/>
              <a:t>Progetto PRIN 2022 </a:t>
            </a:r>
          </a:p>
          <a:p>
            <a:r>
              <a:rPr lang="it-IT" sz="2000" dirty="0"/>
              <a:t>Universal </a:t>
            </a:r>
            <a:r>
              <a:rPr lang="it-IT" sz="2000" dirty="0" err="1"/>
              <a:t>Ddesign</a:t>
            </a:r>
            <a:r>
              <a:rPr lang="it-IT" sz="2000" dirty="0"/>
              <a:t> for </a:t>
            </a:r>
            <a:r>
              <a:rPr lang="it-IT" sz="2000" dirty="0" err="1"/>
              <a:t>Education</a:t>
            </a:r>
            <a:r>
              <a:rPr lang="it-IT" sz="2000" dirty="0"/>
              <a:t>: Legal </a:t>
            </a:r>
            <a:r>
              <a:rPr lang="it-IT" sz="2000" dirty="0" err="1"/>
              <a:t>Perspectives</a:t>
            </a:r>
            <a:r>
              <a:rPr lang="it-IT" sz="2000" dirty="0"/>
              <a:t> for a New Conception of </a:t>
            </a:r>
            <a:r>
              <a:rPr lang="it-IT" sz="2000" dirty="0" err="1"/>
              <a:t>Intercultural</a:t>
            </a:r>
            <a:r>
              <a:rPr lang="it-IT" sz="2000" dirty="0"/>
              <a:t> </a:t>
            </a:r>
            <a:r>
              <a:rPr lang="it-IT" sz="2000" dirty="0" err="1"/>
              <a:t>Education</a:t>
            </a:r>
            <a:r>
              <a:rPr lang="it-IT" sz="2000" dirty="0"/>
              <a:t>-UNITE</a:t>
            </a:r>
          </a:p>
          <a:p>
            <a:endParaRPr lang="it-IT" sz="1800" dirty="0"/>
          </a:p>
        </p:txBody>
      </p:sp>
      <p:pic>
        <p:nvPicPr>
          <p:cNvPr id="10" name="Segnaposto immagine 9">
            <a:extLst>
              <a:ext uri="{FF2B5EF4-FFF2-40B4-BE49-F238E27FC236}">
                <a16:creationId xmlns:a16="http://schemas.microsoft.com/office/drawing/2014/main" id="{FAF705AF-8407-EE72-9C6A-FAD54D8D5D9D}"/>
              </a:ext>
            </a:extLst>
          </p:cNvPr>
          <p:cNvPicPr>
            <a:picLocks noGrp="1" noChangeAspect="1"/>
          </p:cNvPicPr>
          <p:nvPr>
            <p:ph type="pic" idx="13"/>
          </p:nvPr>
        </p:nvPicPr>
        <p:blipFill>
          <a:blip r:embed="rId3">
            <a:extLst>
              <a:ext uri="{28A0092B-C50C-407E-A947-70E740481C1C}">
                <a14:useLocalDpi xmlns:a14="http://schemas.microsoft.com/office/drawing/2010/main" val="0"/>
              </a:ext>
            </a:extLst>
          </a:blip>
          <a:srcRect t="17144" b="17144"/>
          <a:stretch>
            <a:fillRect/>
          </a:stretch>
        </p:blipFill>
        <p:spPr>
          <a:xfrm>
            <a:off x="5044983" y="1603165"/>
            <a:ext cx="6191800" cy="4319798"/>
          </a:xfrm>
        </p:spPr>
      </p:pic>
      <p:sp>
        <p:nvSpPr>
          <p:cNvPr id="5" name="Content Placeholder 4">
            <a:extLst>
              <a:ext uri="{FF2B5EF4-FFF2-40B4-BE49-F238E27FC236}">
                <a16:creationId xmlns:a16="http://schemas.microsoft.com/office/drawing/2014/main" id="{F18DD676-B753-4CB8-A8F7-2BEFC134999E}"/>
              </a:ext>
            </a:extLst>
          </p:cNvPr>
          <p:cNvSpPr>
            <a:spLocks noGrp="1"/>
          </p:cNvSpPr>
          <p:nvPr>
            <p:ph sz="quarter" idx="14"/>
          </p:nvPr>
        </p:nvSpPr>
        <p:spPr>
          <a:xfrm>
            <a:off x="242595" y="4634488"/>
            <a:ext cx="4391049" cy="1529776"/>
          </a:xfrm>
        </p:spPr>
        <p:txBody>
          <a:bodyPr>
            <a:normAutofit lnSpcReduction="10000"/>
          </a:bodyPr>
          <a:lstStyle/>
          <a:p>
            <a:r>
              <a:rPr lang="it-IT" sz="2200" kern="100" dirty="0">
                <a:effectLst/>
                <a:latin typeface="Calibri" panose="020F0502020204030204" pitchFamily="34" charset="0"/>
                <a:ea typeface="Calibri" panose="020F0502020204030204" pitchFamily="34" charset="0"/>
                <a:cs typeface="Times New Roman" panose="02020603050405020304" pitchFamily="18" charset="0"/>
              </a:rPr>
              <a:t>Dal multiculturalismo all'interculturalismo: diversità religiosa e scuola, Dip.to sociologia e ricerca sociale – D. Strazzari 10/10/2024</a:t>
            </a:r>
          </a:p>
          <a:p>
            <a:endParaRPr lang="it-IT" dirty="0"/>
          </a:p>
        </p:txBody>
      </p:sp>
      <p:pic>
        <p:nvPicPr>
          <p:cNvPr id="7" name="Immagine 6">
            <a:extLst>
              <a:ext uri="{FF2B5EF4-FFF2-40B4-BE49-F238E27FC236}">
                <a16:creationId xmlns:a16="http://schemas.microsoft.com/office/drawing/2014/main" id="{FCBEAEB2-7AF6-D40A-14AF-77154BE369F0}"/>
              </a:ext>
            </a:extLst>
          </p:cNvPr>
          <p:cNvPicPr>
            <a:picLocks noChangeAspect="1"/>
          </p:cNvPicPr>
          <p:nvPr/>
        </p:nvPicPr>
        <p:blipFill>
          <a:blip r:embed="rId4"/>
          <a:stretch>
            <a:fillRect/>
          </a:stretch>
        </p:blipFill>
        <p:spPr>
          <a:xfrm>
            <a:off x="0" y="116536"/>
            <a:ext cx="12192000" cy="1206265"/>
          </a:xfrm>
          <a:prstGeom prst="rect">
            <a:avLst/>
          </a:prstGeom>
        </p:spPr>
      </p:pic>
    </p:spTree>
    <p:extLst>
      <p:ext uri="{BB962C8B-B14F-4D97-AF65-F5344CB8AC3E}">
        <p14:creationId xmlns:p14="http://schemas.microsoft.com/office/powerpoint/2010/main" val="2416892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9D1FAB-9FDC-5A3A-DC50-91FE1B6020EE}"/>
              </a:ext>
            </a:extLst>
          </p:cNvPr>
          <p:cNvSpPr>
            <a:spLocks noGrp="1"/>
          </p:cNvSpPr>
          <p:nvPr>
            <p:ph type="title"/>
          </p:nvPr>
        </p:nvSpPr>
        <p:spPr/>
        <p:txBody>
          <a:bodyPr/>
          <a:lstStyle/>
          <a:p>
            <a:r>
              <a:rPr lang="it-IT" dirty="0"/>
              <a:t>Valori da ridefinire o </a:t>
            </a:r>
            <a:r>
              <a:rPr lang="it-IT" dirty="0" err="1"/>
              <a:t>pre</a:t>
            </a:r>
            <a:r>
              <a:rPr lang="it-IT" dirty="0"/>
              <a:t>-dati?</a:t>
            </a:r>
          </a:p>
        </p:txBody>
      </p:sp>
      <p:sp>
        <p:nvSpPr>
          <p:cNvPr id="3" name="Segnaposto contenuto 2">
            <a:extLst>
              <a:ext uri="{FF2B5EF4-FFF2-40B4-BE49-F238E27FC236}">
                <a16:creationId xmlns:a16="http://schemas.microsoft.com/office/drawing/2014/main" id="{AE477D95-7F09-009A-D6FB-2E45215B133B}"/>
              </a:ext>
            </a:extLst>
          </p:cNvPr>
          <p:cNvSpPr>
            <a:spLocks noGrp="1"/>
          </p:cNvSpPr>
          <p:nvPr>
            <p:ph idx="1"/>
          </p:nvPr>
        </p:nvSpPr>
        <p:spPr/>
        <p:txBody>
          <a:bodyPr/>
          <a:lstStyle/>
          <a:p>
            <a:r>
              <a:rPr lang="it-IT" dirty="0"/>
              <a:t>«I valori universali sanciti dal Consiglio d’Europa sono una condizione preliminare per il dialogo interculturale, che è infatti impossibile senza il rispetto della pari dignità di tutte le persone, dei diritti umani, del primato del diritto e dei principi democratici. Questi valori, in particolare il rispetto della libertà di espressione e delle altre libertà fondamentali, garantiscono un dialogo esente da qualsiasi forza prevaricatrice e basato sulla forza delle argomentazioni piuttosto che sull’argomentazione della forza» pag. 20.</a:t>
            </a:r>
          </a:p>
          <a:p>
            <a:endParaRPr lang="it-IT" dirty="0"/>
          </a:p>
        </p:txBody>
      </p:sp>
      <p:pic>
        <p:nvPicPr>
          <p:cNvPr id="4" name="Immagine 3">
            <a:extLst>
              <a:ext uri="{FF2B5EF4-FFF2-40B4-BE49-F238E27FC236}">
                <a16:creationId xmlns:a16="http://schemas.microsoft.com/office/drawing/2014/main" id="{72CDE3DA-CFB3-FD4F-1B7D-6C73060FC844}"/>
              </a:ext>
            </a:extLst>
          </p:cNvPr>
          <p:cNvPicPr>
            <a:picLocks noChangeAspect="1"/>
          </p:cNvPicPr>
          <p:nvPr/>
        </p:nvPicPr>
        <p:blipFill>
          <a:blip r:embed="rId2"/>
          <a:stretch>
            <a:fillRect/>
          </a:stretch>
        </p:blipFill>
        <p:spPr>
          <a:xfrm>
            <a:off x="0" y="116536"/>
            <a:ext cx="12192000" cy="1206265"/>
          </a:xfrm>
          <a:prstGeom prst="rect">
            <a:avLst/>
          </a:prstGeom>
        </p:spPr>
      </p:pic>
    </p:spTree>
    <p:extLst>
      <p:ext uri="{BB962C8B-B14F-4D97-AF65-F5344CB8AC3E}">
        <p14:creationId xmlns:p14="http://schemas.microsoft.com/office/powerpoint/2010/main" val="15287312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9B51664-2736-1E47-BCB8-7BAC252C55CD}"/>
              </a:ext>
            </a:extLst>
          </p:cNvPr>
          <p:cNvSpPr>
            <a:spLocks noGrp="1"/>
          </p:cNvSpPr>
          <p:nvPr>
            <p:ph type="title"/>
          </p:nvPr>
        </p:nvSpPr>
        <p:spPr/>
        <p:txBody>
          <a:bodyPr/>
          <a:lstStyle/>
          <a:p>
            <a:r>
              <a:rPr lang="it-IT" dirty="0"/>
              <a:t>Gli strumenti del dialogo interculturale secondo il libro bianco</a:t>
            </a:r>
          </a:p>
        </p:txBody>
      </p:sp>
      <p:sp>
        <p:nvSpPr>
          <p:cNvPr id="3" name="Segnaposto contenuto 2">
            <a:extLst>
              <a:ext uri="{FF2B5EF4-FFF2-40B4-BE49-F238E27FC236}">
                <a16:creationId xmlns:a16="http://schemas.microsoft.com/office/drawing/2014/main" id="{9760A9A8-E066-89D7-5D38-264B0FB7850A}"/>
              </a:ext>
            </a:extLst>
          </p:cNvPr>
          <p:cNvSpPr>
            <a:spLocks noGrp="1"/>
          </p:cNvSpPr>
          <p:nvPr>
            <p:ph idx="1"/>
          </p:nvPr>
        </p:nvSpPr>
        <p:spPr/>
        <p:txBody>
          <a:bodyPr/>
          <a:lstStyle/>
          <a:p>
            <a:r>
              <a:rPr lang="it-IT" dirty="0"/>
              <a:t>La promozione dell’educazione civica/alla cittadinanza. Non solo conoscenza, ma anche tecniche didattiche partecipative finalizzate a sviluppare un impegno civico e la sostanziale adesione ai valori promossi.</a:t>
            </a:r>
          </a:p>
          <a:p>
            <a:r>
              <a:rPr lang="it-IT" dirty="0"/>
              <a:t>La promozione dell’educazione religiosa: promuovere un insegnamento che garantisca la conoscenza delle varie religioni e anche visioni della vita non religiose in modo scientifico e oggettivo.</a:t>
            </a:r>
          </a:p>
        </p:txBody>
      </p:sp>
      <p:pic>
        <p:nvPicPr>
          <p:cNvPr id="4" name="Immagine 3">
            <a:extLst>
              <a:ext uri="{FF2B5EF4-FFF2-40B4-BE49-F238E27FC236}">
                <a16:creationId xmlns:a16="http://schemas.microsoft.com/office/drawing/2014/main" id="{F52DDC63-2C60-21FC-4765-27D5F3E13972}"/>
              </a:ext>
            </a:extLst>
          </p:cNvPr>
          <p:cNvPicPr>
            <a:picLocks noChangeAspect="1"/>
          </p:cNvPicPr>
          <p:nvPr/>
        </p:nvPicPr>
        <p:blipFill>
          <a:blip r:embed="rId2"/>
          <a:stretch>
            <a:fillRect/>
          </a:stretch>
        </p:blipFill>
        <p:spPr>
          <a:xfrm>
            <a:off x="0" y="0"/>
            <a:ext cx="12192000" cy="1322801"/>
          </a:xfrm>
          <a:prstGeom prst="rect">
            <a:avLst/>
          </a:prstGeom>
        </p:spPr>
      </p:pic>
    </p:spTree>
    <p:extLst>
      <p:ext uri="{BB962C8B-B14F-4D97-AF65-F5344CB8AC3E}">
        <p14:creationId xmlns:p14="http://schemas.microsoft.com/office/powerpoint/2010/main" val="2167684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3174AA5-3182-A721-90F7-FF090AA38A4A}"/>
              </a:ext>
            </a:extLst>
          </p:cNvPr>
          <p:cNvSpPr>
            <a:spLocks noGrp="1"/>
          </p:cNvSpPr>
          <p:nvPr>
            <p:ph type="title"/>
          </p:nvPr>
        </p:nvSpPr>
        <p:spPr/>
        <p:txBody>
          <a:bodyPr/>
          <a:lstStyle/>
          <a:p>
            <a:r>
              <a:rPr lang="it-IT" dirty="0"/>
              <a:t>Le critiche all’interculturalismo del Consiglio d’Europa</a:t>
            </a:r>
          </a:p>
        </p:txBody>
      </p:sp>
      <p:sp>
        <p:nvSpPr>
          <p:cNvPr id="3" name="Segnaposto contenuto 2">
            <a:extLst>
              <a:ext uri="{FF2B5EF4-FFF2-40B4-BE49-F238E27FC236}">
                <a16:creationId xmlns:a16="http://schemas.microsoft.com/office/drawing/2014/main" id="{2248AD1D-43CC-07F9-FB26-688793F0A49B}"/>
              </a:ext>
            </a:extLst>
          </p:cNvPr>
          <p:cNvSpPr>
            <a:spLocks noGrp="1"/>
          </p:cNvSpPr>
          <p:nvPr>
            <p:ph idx="1"/>
          </p:nvPr>
        </p:nvSpPr>
        <p:spPr>
          <a:xfrm>
            <a:off x="485191" y="2015412"/>
            <a:ext cx="11168743" cy="4161551"/>
          </a:xfrm>
        </p:spPr>
        <p:txBody>
          <a:bodyPr>
            <a:normAutofit fontScale="92500" lnSpcReduction="10000"/>
          </a:bodyPr>
          <a:lstStyle/>
          <a:p>
            <a:pPr algn="just"/>
            <a:r>
              <a:rPr lang="it-IT" dirty="0"/>
              <a:t>Si parla di </a:t>
            </a:r>
            <a:r>
              <a:rPr lang="it-IT" dirty="0" err="1"/>
              <a:t>assimilazionismo</a:t>
            </a:r>
            <a:r>
              <a:rPr lang="it-IT" dirty="0"/>
              <a:t> larvato. Non c’è una reale condivisione e considerazione critica sui valori asseritamente comuni. Questi sono sostanzialmente quelli della tradizione </a:t>
            </a:r>
            <a:r>
              <a:rPr lang="it-IT" dirty="0" err="1"/>
              <a:t>liberale-democratica</a:t>
            </a:r>
            <a:r>
              <a:rPr lang="it-IT" dirty="0"/>
              <a:t>. C’è un’intrinseca preferenza ideologica per questi ultimi? Stereotipi culturali? Superiorità ideologica della tradizione europea? Sono i docenti davvero neutrali e imparziali nel promuovere tali valori?</a:t>
            </a:r>
          </a:p>
          <a:p>
            <a:pPr algn="just"/>
            <a:r>
              <a:rPr lang="it-IT" dirty="0"/>
              <a:t>Interculturalismo non avrebbe la semplice finalità di promuovere la diffusione della conoscenza relativamente a questi valori, ma anche di promuoverne l’adesione attiva. </a:t>
            </a:r>
            <a:r>
              <a:rPr lang="it-IT" dirty="0">
                <a:sym typeface="Wingdings" panose="05000000000000000000" pitchFamily="2" charset="2"/>
              </a:rPr>
              <a:t> inculcare valori incide sulla libertà di coscienza? Il diritto vieta determinati comportamenti, ma chiede adesione ideologica alle sue norme? Chiede che io sia convinto sia buono e giusto? </a:t>
            </a:r>
            <a:r>
              <a:rPr lang="it-IT" dirty="0"/>
              <a:t>La finalità è di costruire il buon cittadino: forte contenuto formativo</a:t>
            </a:r>
          </a:p>
        </p:txBody>
      </p:sp>
      <p:pic>
        <p:nvPicPr>
          <p:cNvPr id="4" name="Immagine 3">
            <a:extLst>
              <a:ext uri="{FF2B5EF4-FFF2-40B4-BE49-F238E27FC236}">
                <a16:creationId xmlns:a16="http://schemas.microsoft.com/office/drawing/2014/main" id="{908DE9B6-07AE-234E-7D48-11EEA3E0E4CA}"/>
              </a:ext>
            </a:extLst>
          </p:cNvPr>
          <p:cNvPicPr>
            <a:picLocks noChangeAspect="1"/>
          </p:cNvPicPr>
          <p:nvPr/>
        </p:nvPicPr>
        <p:blipFill>
          <a:blip r:embed="rId2"/>
          <a:stretch>
            <a:fillRect/>
          </a:stretch>
        </p:blipFill>
        <p:spPr>
          <a:xfrm>
            <a:off x="0" y="116536"/>
            <a:ext cx="12192000" cy="1206265"/>
          </a:xfrm>
          <a:prstGeom prst="rect">
            <a:avLst/>
          </a:prstGeom>
        </p:spPr>
      </p:pic>
    </p:spTree>
    <p:extLst>
      <p:ext uri="{BB962C8B-B14F-4D97-AF65-F5344CB8AC3E}">
        <p14:creationId xmlns:p14="http://schemas.microsoft.com/office/powerpoint/2010/main" val="899231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175542-779A-B9E8-9874-A99232CC9399}"/>
              </a:ext>
            </a:extLst>
          </p:cNvPr>
          <p:cNvSpPr>
            <a:spLocks noGrp="1"/>
          </p:cNvSpPr>
          <p:nvPr>
            <p:ph type="title"/>
          </p:nvPr>
        </p:nvSpPr>
        <p:spPr/>
        <p:txBody>
          <a:bodyPr/>
          <a:lstStyle/>
          <a:p>
            <a:r>
              <a:rPr lang="it-IT" dirty="0"/>
              <a:t>Modelli di insegnamento della religione in Europa</a:t>
            </a:r>
          </a:p>
        </p:txBody>
      </p:sp>
      <p:sp>
        <p:nvSpPr>
          <p:cNvPr id="3" name="Segnaposto contenuto 2">
            <a:extLst>
              <a:ext uri="{FF2B5EF4-FFF2-40B4-BE49-F238E27FC236}">
                <a16:creationId xmlns:a16="http://schemas.microsoft.com/office/drawing/2014/main" id="{ECBEEE46-1410-803A-73B9-318563033EB1}"/>
              </a:ext>
            </a:extLst>
          </p:cNvPr>
          <p:cNvSpPr>
            <a:spLocks noGrp="1"/>
          </p:cNvSpPr>
          <p:nvPr>
            <p:ph sz="half" idx="1"/>
          </p:nvPr>
        </p:nvSpPr>
        <p:spPr>
          <a:xfrm>
            <a:off x="550506" y="1931436"/>
            <a:ext cx="5469294" cy="4245527"/>
          </a:xfrm>
        </p:spPr>
        <p:txBody>
          <a:bodyPr/>
          <a:lstStyle/>
          <a:p>
            <a:pPr marL="0" indent="0">
              <a:buNone/>
            </a:pPr>
            <a:r>
              <a:rPr lang="it-IT" b="1" dirty="0"/>
              <a:t>Insegnamento sulla/della religione</a:t>
            </a:r>
          </a:p>
          <a:p>
            <a:pPr algn="just"/>
            <a:r>
              <a:rPr lang="it-IT" dirty="0"/>
              <a:t>Svolto da personale scelto e formato teologicamente dalle rispettive confessioni religiose</a:t>
            </a:r>
          </a:p>
          <a:p>
            <a:pPr algn="just"/>
            <a:r>
              <a:rPr lang="it-IT" dirty="0"/>
              <a:t>Insegnamento di tipo confessionale, incentrato dunque su una specifica religione, volto a esplorarne dogmi, riti, libri sacri,  e concezioni e visioni della vita </a:t>
            </a:r>
          </a:p>
        </p:txBody>
      </p:sp>
      <p:sp>
        <p:nvSpPr>
          <p:cNvPr id="4" name="Segnaposto contenuto 3">
            <a:extLst>
              <a:ext uri="{FF2B5EF4-FFF2-40B4-BE49-F238E27FC236}">
                <a16:creationId xmlns:a16="http://schemas.microsoft.com/office/drawing/2014/main" id="{023A1F3B-63CD-8B18-481F-7CD3B0006EA2}"/>
              </a:ext>
            </a:extLst>
          </p:cNvPr>
          <p:cNvSpPr>
            <a:spLocks noGrp="1"/>
          </p:cNvSpPr>
          <p:nvPr>
            <p:ph sz="half" idx="2"/>
          </p:nvPr>
        </p:nvSpPr>
        <p:spPr>
          <a:xfrm>
            <a:off x="6096000" y="1866123"/>
            <a:ext cx="5257800" cy="4310842"/>
          </a:xfrm>
        </p:spPr>
        <p:txBody>
          <a:bodyPr>
            <a:normAutofit fontScale="85000" lnSpcReduction="20000"/>
          </a:bodyPr>
          <a:lstStyle/>
          <a:p>
            <a:pPr marL="0" indent="0">
              <a:buNone/>
            </a:pPr>
            <a:r>
              <a:rPr lang="it-IT" b="1" dirty="0"/>
              <a:t>Insegnamento delle religioni (</a:t>
            </a:r>
            <a:r>
              <a:rPr lang="it-IT" b="1" dirty="0" err="1"/>
              <a:t>about</a:t>
            </a:r>
            <a:r>
              <a:rPr lang="it-IT" b="1" dirty="0"/>
              <a:t> </a:t>
            </a:r>
            <a:r>
              <a:rPr lang="it-IT" b="1" dirty="0" err="1"/>
              <a:t>religion</a:t>
            </a:r>
            <a:r>
              <a:rPr lang="it-IT" b="1" dirty="0"/>
              <a:t>)</a:t>
            </a:r>
          </a:p>
          <a:p>
            <a:pPr algn="just"/>
            <a:r>
              <a:rPr lang="it-IT" dirty="0"/>
              <a:t>Insegnamento di tipo cognitivo, sul fatto religioso come fenomeno sociale: voglio informare su come le diverse religioni (ma anche il pensiero ateo/razionalista) si pongano in relazione ai grandi temi etici della vita: morte, nascita, solidarietà, amicizia, giustizia ecc.</a:t>
            </a:r>
          </a:p>
          <a:p>
            <a:pPr algn="just"/>
            <a:r>
              <a:rPr lang="it-IT" dirty="0"/>
              <a:t>Svolto da personale non scelto da confessioni religiose, ma che ha studiato in università laiche secondo un approccio scientifico, non confessionale</a:t>
            </a:r>
          </a:p>
          <a:p>
            <a:endParaRPr lang="it-IT" dirty="0"/>
          </a:p>
        </p:txBody>
      </p:sp>
      <p:pic>
        <p:nvPicPr>
          <p:cNvPr id="5" name="Immagine 4">
            <a:extLst>
              <a:ext uri="{FF2B5EF4-FFF2-40B4-BE49-F238E27FC236}">
                <a16:creationId xmlns:a16="http://schemas.microsoft.com/office/drawing/2014/main" id="{C14F97CA-7B33-B2CD-594D-E83A2FE24735}"/>
              </a:ext>
            </a:extLst>
          </p:cNvPr>
          <p:cNvPicPr>
            <a:picLocks noChangeAspect="1"/>
          </p:cNvPicPr>
          <p:nvPr/>
        </p:nvPicPr>
        <p:blipFill>
          <a:blip r:embed="rId2"/>
          <a:stretch>
            <a:fillRect/>
          </a:stretch>
        </p:blipFill>
        <p:spPr>
          <a:xfrm>
            <a:off x="0" y="-63677"/>
            <a:ext cx="12126686" cy="1199803"/>
          </a:xfrm>
          <a:prstGeom prst="rect">
            <a:avLst/>
          </a:prstGeom>
        </p:spPr>
      </p:pic>
    </p:spTree>
    <p:extLst>
      <p:ext uri="{BB962C8B-B14F-4D97-AF65-F5344CB8AC3E}">
        <p14:creationId xmlns:p14="http://schemas.microsoft.com/office/powerpoint/2010/main" val="873446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1407B4-1CDC-02E4-DD65-A11A291F1A8C}"/>
              </a:ext>
            </a:extLst>
          </p:cNvPr>
          <p:cNvSpPr>
            <a:spLocks noGrp="1"/>
          </p:cNvSpPr>
          <p:nvPr>
            <p:ph type="title"/>
          </p:nvPr>
        </p:nvSpPr>
        <p:spPr/>
        <p:txBody>
          <a:bodyPr/>
          <a:lstStyle/>
          <a:p>
            <a:r>
              <a:rPr lang="it-IT" dirty="0"/>
              <a:t>L’insegnamento sulla religione: pro e contro</a:t>
            </a:r>
          </a:p>
        </p:txBody>
      </p:sp>
      <p:sp>
        <p:nvSpPr>
          <p:cNvPr id="3" name="Segnaposto contenuto 2">
            <a:extLst>
              <a:ext uri="{FF2B5EF4-FFF2-40B4-BE49-F238E27FC236}">
                <a16:creationId xmlns:a16="http://schemas.microsoft.com/office/drawing/2014/main" id="{AD3B5D34-A29E-AF30-BE95-28069B8C9ACD}"/>
              </a:ext>
            </a:extLst>
          </p:cNvPr>
          <p:cNvSpPr>
            <a:spLocks noGrp="1"/>
          </p:cNvSpPr>
          <p:nvPr>
            <p:ph sz="half" idx="1"/>
          </p:nvPr>
        </p:nvSpPr>
        <p:spPr>
          <a:xfrm>
            <a:off x="727788" y="2043404"/>
            <a:ext cx="5292012" cy="4133559"/>
          </a:xfrm>
        </p:spPr>
        <p:txBody>
          <a:bodyPr>
            <a:normAutofit fontScale="62500" lnSpcReduction="20000"/>
          </a:bodyPr>
          <a:lstStyle/>
          <a:p>
            <a:pPr algn="just"/>
            <a:r>
              <a:rPr lang="it-IT" dirty="0"/>
              <a:t>Rafforza la dimensione etica dell’individuo, approfondendo i paradigmi valoriali e di fede della sua religione.</a:t>
            </a:r>
          </a:p>
          <a:p>
            <a:r>
              <a:rPr lang="it-IT" dirty="0"/>
              <a:t>Consente di valorizzare i gruppi sociali presenti nella società e dunque promuove il pluralismo sociale. </a:t>
            </a:r>
          </a:p>
          <a:p>
            <a:r>
              <a:rPr lang="it-IT" dirty="0"/>
              <a:t>Promuove libertà religiosa dei gruppi e degli individui. </a:t>
            </a:r>
            <a:r>
              <a:rPr lang="it-IT" dirty="0">
                <a:sym typeface="Wingdings" panose="05000000000000000000" pitchFamily="2" charset="2"/>
              </a:rPr>
              <a:t> laicità positiva</a:t>
            </a:r>
            <a:endParaRPr lang="it-IT" dirty="0"/>
          </a:p>
          <a:p>
            <a:r>
              <a:rPr lang="it-IT" dirty="0"/>
              <a:t>Consente di soddisfare una richiesta che altrimenti andrebbe soddisfatta altrove, ma non nel contesto comunque «protetto» della scuola. Insegnanti anche se selezionati dalle confessioni devono anche possedere competenze pedagogiche.</a:t>
            </a:r>
          </a:p>
          <a:p>
            <a:r>
              <a:rPr lang="it-IT" dirty="0"/>
              <a:t>Religione può essere un elemento rafforzativo dell’identità nazionale. Una certa religione forma la cultura e la storia del dato paese e ne diviene parte del bagaglio culturale nazionale</a:t>
            </a:r>
          </a:p>
        </p:txBody>
      </p:sp>
      <p:sp>
        <p:nvSpPr>
          <p:cNvPr id="4" name="Segnaposto contenuto 3">
            <a:extLst>
              <a:ext uri="{FF2B5EF4-FFF2-40B4-BE49-F238E27FC236}">
                <a16:creationId xmlns:a16="http://schemas.microsoft.com/office/drawing/2014/main" id="{EE3E2C6D-2F86-C4FE-8F63-896635E19357}"/>
              </a:ext>
            </a:extLst>
          </p:cNvPr>
          <p:cNvSpPr>
            <a:spLocks noGrp="1"/>
          </p:cNvSpPr>
          <p:nvPr>
            <p:ph sz="half" idx="2"/>
          </p:nvPr>
        </p:nvSpPr>
        <p:spPr>
          <a:xfrm>
            <a:off x="6172202" y="1838131"/>
            <a:ext cx="5181598" cy="4534677"/>
          </a:xfrm>
        </p:spPr>
        <p:txBody>
          <a:bodyPr>
            <a:normAutofit fontScale="55000" lnSpcReduction="20000"/>
          </a:bodyPr>
          <a:lstStyle/>
          <a:p>
            <a:r>
              <a:rPr lang="it-IT" sz="3300" dirty="0">
                <a:sym typeface="Wingdings" panose="05000000000000000000" pitchFamily="2" charset="2"/>
              </a:rPr>
              <a:t>Perché lo stato laico dovrebbe farsi carico della formazione religiosa dei giovani? Questione privata.</a:t>
            </a:r>
            <a:endParaRPr lang="it-IT" sz="3300" dirty="0"/>
          </a:p>
          <a:p>
            <a:r>
              <a:rPr lang="it-IT" sz="3300" dirty="0"/>
              <a:t>È un insegnamento che non è neutro dal punto di vista etico e non trasmette conoscenze imparziali. La sua obbligatorietà confliggerebbe con la libertà di coscienza individuale </a:t>
            </a:r>
            <a:r>
              <a:rPr lang="it-IT" sz="3300" dirty="0">
                <a:sym typeface="Wingdings" panose="05000000000000000000" pitchFamily="2" charset="2"/>
              </a:rPr>
              <a:t> garantire dispensa a chi non crede.</a:t>
            </a:r>
          </a:p>
          <a:p>
            <a:r>
              <a:rPr lang="it-IT" sz="3300" dirty="0">
                <a:sym typeface="Wingdings" panose="05000000000000000000" pitchFamily="2" charset="2"/>
              </a:rPr>
              <a:t>L’insegnamento religioso confessionale viene spesso garantito solo alla religione maggioritaria, difficilmente alle religioni legate alle nuove religioni  disparità</a:t>
            </a:r>
          </a:p>
          <a:p>
            <a:pPr algn="just"/>
            <a:r>
              <a:rPr lang="it-IT" sz="3300" dirty="0">
                <a:sym typeface="Wingdings" panose="05000000000000000000" pitchFamily="2" charset="2"/>
              </a:rPr>
              <a:t>sarebbe necessario estenderla a tutti gruppi. ma avere interlocutori e istituzioni religiose forti non facile. Non sempre possibile. </a:t>
            </a:r>
          </a:p>
          <a:p>
            <a:pPr algn="just"/>
            <a:r>
              <a:rPr lang="it-IT" sz="3300" dirty="0">
                <a:sym typeface="Wingdings" panose="05000000000000000000" pitchFamily="2" charset="2"/>
              </a:rPr>
              <a:t>Costi di gestione. </a:t>
            </a:r>
          </a:p>
          <a:p>
            <a:pPr algn="just"/>
            <a:r>
              <a:rPr lang="it-IT" sz="3300" dirty="0">
                <a:sym typeface="Wingdings" panose="05000000000000000000" pitchFamily="2" charset="2"/>
              </a:rPr>
              <a:t>Dubbi sulla formazione dei docenti. </a:t>
            </a:r>
          </a:p>
          <a:p>
            <a:r>
              <a:rPr lang="it-IT" sz="3300" dirty="0">
                <a:sym typeface="Wingdings" panose="05000000000000000000" pitchFamily="2" charset="2"/>
              </a:rPr>
              <a:t>approccio che favorisce la separazione e non promuovere la condivisione</a:t>
            </a:r>
          </a:p>
          <a:p>
            <a:pPr marL="0" indent="0">
              <a:buNone/>
            </a:pPr>
            <a:endParaRPr lang="it-IT" dirty="0"/>
          </a:p>
        </p:txBody>
      </p:sp>
      <p:pic>
        <p:nvPicPr>
          <p:cNvPr id="5" name="Immagine 4">
            <a:extLst>
              <a:ext uri="{FF2B5EF4-FFF2-40B4-BE49-F238E27FC236}">
                <a16:creationId xmlns:a16="http://schemas.microsoft.com/office/drawing/2014/main" id="{DA578DF6-F48B-4998-6E91-E92C554BBBBA}"/>
              </a:ext>
            </a:extLst>
          </p:cNvPr>
          <p:cNvPicPr>
            <a:picLocks noChangeAspect="1"/>
          </p:cNvPicPr>
          <p:nvPr/>
        </p:nvPicPr>
        <p:blipFill>
          <a:blip r:embed="rId2"/>
          <a:stretch>
            <a:fillRect/>
          </a:stretch>
        </p:blipFill>
        <p:spPr>
          <a:xfrm>
            <a:off x="0" y="0"/>
            <a:ext cx="12192000" cy="1206265"/>
          </a:xfrm>
          <a:prstGeom prst="rect">
            <a:avLst/>
          </a:prstGeom>
        </p:spPr>
      </p:pic>
    </p:spTree>
    <p:extLst>
      <p:ext uri="{BB962C8B-B14F-4D97-AF65-F5344CB8AC3E}">
        <p14:creationId xmlns:p14="http://schemas.microsoft.com/office/powerpoint/2010/main" val="252013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C2911E-BF04-19EB-5D08-9A4A0A3D1B94}"/>
              </a:ext>
            </a:extLst>
          </p:cNvPr>
          <p:cNvSpPr>
            <a:spLocks noGrp="1"/>
          </p:cNvSpPr>
          <p:nvPr>
            <p:ph type="title"/>
          </p:nvPr>
        </p:nvSpPr>
        <p:spPr>
          <a:xfrm>
            <a:off x="679580" y="1335636"/>
            <a:ext cx="10674220" cy="647798"/>
          </a:xfrm>
        </p:spPr>
        <p:txBody>
          <a:bodyPr/>
          <a:lstStyle/>
          <a:p>
            <a:r>
              <a:rPr lang="it-IT" dirty="0"/>
              <a:t>Insegnamento </a:t>
            </a:r>
            <a:r>
              <a:rPr lang="it-IT" dirty="0" err="1"/>
              <a:t>about</a:t>
            </a:r>
            <a:r>
              <a:rPr lang="it-IT" dirty="0"/>
              <a:t> </a:t>
            </a:r>
            <a:r>
              <a:rPr lang="it-IT" dirty="0" err="1"/>
              <a:t>religions</a:t>
            </a:r>
            <a:r>
              <a:rPr lang="it-IT" dirty="0"/>
              <a:t>: pro e contro</a:t>
            </a:r>
          </a:p>
        </p:txBody>
      </p:sp>
      <p:sp>
        <p:nvSpPr>
          <p:cNvPr id="3" name="Segnaposto contenuto 2">
            <a:extLst>
              <a:ext uri="{FF2B5EF4-FFF2-40B4-BE49-F238E27FC236}">
                <a16:creationId xmlns:a16="http://schemas.microsoft.com/office/drawing/2014/main" id="{3C0BAE05-86AB-3BFE-23DD-948720498CE7}"/>
              </a:ext>
            </a:extLst>
          </p:cNvPr>
          <p:cNvSpPr>
            <a:spLocks noGrp="1"/>
          </p:cNvSpPr>
          <p:nvPr>
            <p:ph sz="half" idx="1"/>
          </p:nvPr>
        </p:nvSpPr>
        <p:spPr>
          <a:xfrm>
            <a:off x="679580" y="1983434"/>
            <a:ext cx="5181600" cy="3997487"/>
          </a:xfrm>
        </p:spPr>
        <p:txBody>
          <a:bodyPr>
            <a:normAutofit fontScale="70000" lnSpcReduction="20000"/>
          </a:bodyPr>
          <a:lstStyle/>
          <a:p>
            <a:r>
              <a:rPr lang="it-IT" dirty="0"/>
              <a:t>Promuove la conoscenza trasversale di tutte le religioni (contro analfabetismo religioso) ma anche delle visioni della vita non religiose e favorisce la reciproca tolleranza </a:t>
            </a:r>
            <a:r>
              <a:rPr lang="it-IT" dirty="0">
                <a:sym typeface="Wingdings" panose="05000000000000000000" pitchFamily="2" charset="2"/>
              </a:rPr>
              <a:t> interculturalismo </a:t>
            </a:r>
            <a:endParaRPr lang="it-IT" dirty="0"/>
          </a:p>
          <a:p>
            <a:r>
              <a:rPr lang="it-IT" dirty="0"/>
              <a:t>Garantisce il carattere scientifico e oggettivo del sapere</a:t>
            </a:r>
            <a:r>
              <a:rPr lang="it-IT" dirty="0">
                <a:sym typeface="Wingdings" panose="05000000000000000000" pitchFamily="2" charset="2"/>
              </a:rPr>
              <a:t> più in linea con obiettivo della scuola laica.</a:t>
            </a:r>
            <a:endParaRPr lang="it-IT" dirty="0"/>
          </a:p>
          <a:p>
            <a:r>
              <a:rPr lang="it-IT" dirty="0"/>
              <a:t>Essendo oggettivo e neutrale, può </a:t>
            </a:r>
            <a:r>
              <a:rPr lang="it-IT" b="1" dirty="0"/>
              <a:t>essere obbligatoriamente impartito a tutti</a:t>
            </a:r>
            <a:r>
              <a:rPr lang="it-IT" dirty="0"/>
              <a:t>, senza necessitò di dispensa per chi non crede.</a:t>
            </a:r>
          </a:p>
          <a:p>
            <a:r>
              <a:rPr lang="it-IT" dirty="0"/>
              <a:t>evita di favorire disgregazione e separazione per gruppi religiosi (tutti stessa classe) e impedisce insegnamento religioso «estremista»</a:t>
            </a:r>
          </a:p>
        </p:txBody>
      </p:sp>
      <p:sp>
        <p:nvSpPr>
          <p:cNvPr id="4" name="Segnaposto contenuto 3">
            <a:extLst>
              <a:ext uri="{FF2B5EF4-FFF2-40B4-BE49-F238E27FC236}">
                <a16:creationId xmlns:a16="http://schemas.microsoft.com/office/drawing/2014/main" id="{D90BF70C-D0FE-09C3-0766-2C6E9FEDB927}"/>
              </a:ext>
            </a:extLst>
          </p:cNvPr>
          <p:cNvSpPr>
            <a:spLocks noGrp="1"/>
          </p:cNvSpPr>
          <p:nvPr>
            <p:ph sz="half" idx="2"/>
          </p:nvPr>
        </p:nvSpPr>
        <p:spPr>
          <a:xfrm>
            <a:off x="6172200" y="1983434"/>
            <a:ext cx="5181600" cy="3680344"/>
          </a:xfrm>
        </p:spPr>
        <p:txBody>
          <a:bodyPr>
            <a:normAutofit fontScale="70000" lnSpcReduction="20000"/>
          </a:bodyPr>
          <a:lstStyle/>
          <a:p>
            <a:r>
              <a:rPr lang="it-IT" dirty="0"/>
              <a:t>Un taglio cognitivo sulle religioni non consente di comprendere davvero il senso di una religione</a:t>
            </a:r>
            <a:r>
              <a:rPr lang="it-IT" dirty="0">
                <a:sym typeface="Wingdings" panose="05000000000000000000" pitchFamily="2" charset="2"/>
              </a:rPr>
              <a:t> superficialità</a:t>
            </a:r>
          </a:p>
          <a:p>
            <a:r>
              <a:rPr lang="it-IT" dirty="0">
                <a:sym typeface="Wingdings" panose="05000000000000000000" pitchFamily="2" charset="2"/>
              </a:rPr>
              <a:t>Relativismo religioso: tante «verità». in ultima analisi sarebbe un modo per favorire agnosticismo se non pensiero a-religioso.</a:t>
            </a:r>
          </a:p>
          <a:p>
            <a:r>
              <a:rPr lang="it-IT" dirty="0">
                <a:sym typeface="Wingdings" panose="05000000000000000000" pitchFamily="2" charset="2"/>
              </a:rPr>
              <a:t>Il suo insegnamento non prevede il coinvolgimento dei gruppi religiosi e dunque non favorirebbe un’effettiva inclusione di questi. Non promozione libertà religiosa  </a:t>
            </a:r>
          </a:p>
          <a:p>
            <a:r>
              <a:rPr lang="it-IT" dirty="0">
                <a:sym typeface="Wingdings" panose="05000000000000000000" pitchFamily="2" charset="2"/>
              </a:rPr>
              <a:t>L’idea che l’insegnante sia neutrale ed oggettivo in materia religiosa sarebbe illusorio</a:t>
            </a:r>
          </a:p>
          <a:p>
            <a:endParaRPr lang="it-IT" dirty="0"/>
          </a:p>
        </p:txBody>
      </p:sp>
      <p:pic>
        <p:nvPicPr>
          <p:cNvPr id="5" name="Immagine 4">
            <a:extLst>
              <a:ext uri="{FF2B5EF4-FFF2-40B4-BE49-F238E27FC236}">
                <a16:creationId xmlns:a16="http://schemas.microsoft.com/office/drawing/2014/main" id="{EB5C7567-9D36-A47D-8DB7-25201FBC2FCF}"/>
              </a:ext>
            </a:extLst>
          </p:cNvPr>
          <p:cNvPicPr>
            <a:picLocks noChangeAspect="1"/>
          </p:cNvPicPr>
          <p:nvPr/>
        </p:nvPicPr>
        <p:blipFill>
          <a:blip r:embed="rId2"/>
          <a:stretch>
            <a:fillRect/>
          </a:stretch>
        </p:blipFill>
        <p:spPr>
          <a:xfrm>
            <a:off x="0" y="116536"/>
            <a:ext cx="12192000" cy="1206265"/>
          </a:xfrm>
          <a:prstGeom prst="rect">
            <a:avLst/>
          </a:prstGeom>
        </p:spPr>
      </p:pic>
    </p:spTree>
    <p:extLst>
      <p:ext uri="{BB962C8B-B14F-4D97-AF65-F5344CB8AC3E}">
        <p14:creationId xmlns:p14="http://schemas.microsoft.com/office/powerpoint/2010/main" val="2163419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884154-B579-AD37-0AFE-4E47CCAADD9E}"/>
              </a:ext>
            </a:extLst>
          </p:cNvPr>
          <p:cNvSpPr>
            <a:spLocks noGrp="1"/>
          </p:cNvSpPr>
          <p:nvPr>
            <p:ph type="title"/>
          </p:nvPr>
        </p:nvSpPr>
        <p:spPr/>
        <p:txBody>
          <a:bodyPr>
            <a:normAutofit fontScale="90000"/>
          </a:bodyPr>
          <a:lstStyle/>
          <a:p>
            <a:r>
              <a:rPr lang="it-IT" dirty="0"/>
              <a:t>La promozione dell’insegnamento </a:t>
            </a:r>
            <a:r>
              <a:rPr lang="it-IT" dirty="0" err="1"/>
              <a:t>about</a:t>
            </a:r>
            <a:r>
              <a:rPr lang="it-IT" dirty="0"/>
              <a:t> </a:t>
            </a:r>
            <a:r>
              <a:rPr lang="it-IT" dirty="0" err="1"/>
              <a:t>religion</a:t>
            </a:r>
            <a:r>
              <a:rPr lang="it-IT" dirty="0"/>
              <a:t> in Europa nel contesto dell’educazione interculturale</a:t>
            </a:r>
          </a:p>
        </p:txBody>
      </p:sp>
      <p:sp>
        <p:nvSpPr>
          <p:cNvPr id="3" name="Segnaposto contenuto 2">
            <a:extLst>
              <a:ext uri="{FF2B5EF4-FFF2-40B4-BE49-F238E27FC236}">
                <a16:creationId xmlns:a16="http://schemas.microsoft.com/office/drawing/2014/main" id="{0816AB92-6298-AECB-850D-1821579D3620}"/>
              </a:ext>
            </a:extLst>
          </p:cNvPr>
          <p:cNvSpPr>
            <a:spLocks noGrp="1"/>
          </p:cNvSpPr>
          <p:nvPr>
            <p:ph idx="1"/>
          </p:nvPr>
        </p:nvSpPr>
        <p:spPr/>
        <p:txBody>
          <a:bodyPr/>
          <a:lstStyle/>
          <a:p>
            <a:r>
              <a:rPr lang="it-IT" dirty="0"/>
              <a:t>Oviedo </a:t>
            </a:r>
            <a:r>
              <a:rPr lang="it-IT" dirty="0" err="1"/>
              <a:t>Guiding</a:t>
            </a:r>
            <a:r>
              <a:rPr lang="it-IT" dirty="0"/>
              <a:t> </a:t>
            </a:r>
            <a:r>
              <a:rPr lang="it-IT" dirty="0" err="1"/>
              <a:t>Principles</a:t>
            </a:r>
            <a:r>
              <a:rPr lang="it-IT" dirty="0"/>
              <a:t> - OCSE – 2007</a:t>
            </a:r>
          </a:p>
          <a:p>
            <a:r>
              <a:rPr lang="it-IT" dirty="0" err="1"/>
              <a:t>CoE</a:t>
            </a:r>
            <a:r>
              <a:rPr lang="it-IT" dirty="0"/>
              <a:t>: Libro Bianco sul dialogo interculturale</a:t>
            </a:r>
          </a:p>
          <a:p>
            <a:r>
              <a:rPr lang="it-IT" dirty="0" err="1"/>
              <a:t>CoE</a:t>
            </a:r>
            <a:r>
              <a:rPr lang="it-IT" dirty="0">
                <a:sym typeface="Wingdings" panose="05000000000000000000" pitchFamily="2" charset="2"/>
              </a:rPr>
              <a:t> </a:t>
            </a:r>
            <a:r>
              <a:rPr lang="it-IT" dirty="0" err="1">
                <a:sym typeface="Wingdings" panose="05000000000000000000" pitchFamily="2" charset="2"/>
              </a:rPr>
              <a:t>Reccomendation</a:t>
            </a:r>
            <a:r>
              <a:rPr lang="it-IT" dirty="0">
                <a:sym typeface="Wingdings" panose="05000000000000000000" pitchFamily="2" charset="2"/>
              </a:rPr>
              <a:t> del Comitato dei Ministri 12/2008 on the </a:t>
            </a:r>
            <a:r>
              <a:rPr lang="it-IT" dirty="0" err="1">
                <a:sym typeface="Wingdings" panose="05000000000000000000" pitchFamily="2" charset="2"/>
              </a:rPr>
              <a:t>dimension</a:t>
            </a:r>
            <a:r>
              <a:rPr lang="it-IT" dirty="0">
                <a:sym typeface="Wingdings" panose="05000000000000000000" pitchFamily="2" charset="2"/>
              </a:rPr>
              <a:t> of </a:t>
            </a:r>
            <a:r>
              <a:rPr lang="it-IT" dirty="0" err="1">
                <a:sym typeface="Wingdings" panose="05000000000000000000" pitchFamily="2" charset="2"/>
              </a:rPr>
              <a:t>religions</a:t>
            </a:r>
            <a:r>
              <a:rPr lang="it-IT" dirty="0">
                <a:sym typeface="Wingdings" panose="05000000000000000000" pitchFamily="2" charset="2"/>
              </a:rPr>
              <a:t> and non </a:t>
            </a:r>
            <a:r>
              <a:rPr lang="it-IT" dirty="0" err="1">
                <a:sym typeface="Wingdings" panose="05000000000000000000" pitchFamily="2" charset="2"/>
              </a:rPr>
              <a:t>religious</a:t>
            </a:r>
            <a:r>
              <a:rPr lang="it-IT" dirty="0">
                <a:sym typeface="Wingdings" panose="05000000000000000000" pitchFamily="2" charset="2"/>
              </a:rPr>
              <a:t> </a:t>
            </a:r>
            <a:r>
              <a:rPr lang="it-IT" dirty="0" err="1">
                <a:sym typeface="Wingdings" panose="05000000000000000000" pitchFamily="2" charset="2"/>
              </a:rPr>
              <a:t>convictions</a:t>
            </a:r>
            <a:r>
              <a:rPr lang="it-IT" dirty="0">
                <a:sym typeface="Wingdings" panose="05000000000000000000" pitchFamily="2" charset="2"/>
              </a:rPr>
              <a:t> </a:t>
            </a:r>
            <a:r>
              <a:rPr lang="it-IT" dirty="0" err="1">
                <a:sym typeface="Wingdings" panose="05000000000000000000" pitchFamily="2" charset="2"/>
              </a:rPr>
              <a:t>within</a:t>
            </a:r>
            <a:r>
              <a:rPr lang="it-IT" dirty="0">
                <a:sym typeface="Wingdings" panose="05000000000000000000" pitchFamily="2" charset="2"/>
              </a:rPr>
              <a:t> </a:t>
            </a:r>
            <a:r>
              <a:rPr lang="it-IT" dirty="0" err="1">
                <a:sym typeface="Wingdings" panose="05000000000000000000" pitchFamily="2" charset="2"/>
              </a:rPr>
              <a:t>intercultural</a:t>
            </a:r>
            <a:r>
              <a:rPr lang="it-IT" dirty="0">
                <a:sym typeface="Wingdings" panose="05000000000000000000" pitchFamily="2" charset="2"/>
              </a:rPr>
              <a:t> </a:t>
            </a:r>
            <a:r>
              <a:rPr lang="it-IT" dirty="0" err="1">
                <a:sym typeface="Wingdings" panose="05000000000000000000" pitchFamily="2" charset="2"/>
              </a:rPr>
              <a:t>education</a:t>
            </a:r>
            <a:endParaRPr lang="it-IT" dirty="0"/>
          </a:p>
        </p:txBody>
      </p:sp>
      <p:pic>
        <p:nvPicPr>
          <p:cNvPr id="4" name="Immagine 3">
            <a:extLst>
              <a:ext uri="{FF2B5EF4-FFF2-40B4-BE49-F238E27FC236}">
                <a16:creationId xmlns:a16="http://schemas.microsoft.com/office/drawing/2014/main" id="{5A3812C2-A73B-2946-B637-28B11CDD5638}"/>
              </a:ext>
            </a:extLst>
          </p:cNvPr>
          <p:cNvPicPr>
            <a:picLocks noChangeAspect="1"/>
          </p:cNvPicPr>
          <p:nvPr/>
        </p:nvPicPr>
        <p:blipFill>
          <a:blip r:embed="rId2"/>
          <a:stretch>
            <a:fillRect/>
          </a:stretch>
        </p:blipFill>
        <p:spPr>
          <a:xfrm>
            <a:off x="0" y="41677"/>
            <a:ext cx="12192000" cy="1206265"/>
          </a:xfrm>
          <a:prstGeom prst="rect">
            <a:avLst/>
          </a:prstGeom>
        </p:spPr>
      </p:pic>
    </p:spTree>
    <p:extLst>
      <p:ext uri="{BB962C8B-B14F-4D97-AF65-F5344CB8AC3E}">
        <p14:creationId xmlns:p14="http://schemas.microsoft.com/office/powerpoint/2010/main" val="1607005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E013CF3-C52F-E7F2-718C-A12E2447A843}"/>
              </a:ext>
            </a:extLst>
          </p:cNvPr>
          <p:cNvSpPr>
            <a:spLocks noGrp="1"/>
          </p:cNvSpPr>
          <p:nvPr>
            <p:ph type="title"/>
          </p:nvPr>
        </p:nvSpPr>
        <p:spPr>
          <a:xfrm>
            <a:off x="772885" y="1335636"/>
            <a:ext cx="10580915" cy="558478"/>
          </a:xfrm>
        </p:spPr>
        <p:txBody>
          <a:bodyPr/>
          <a:lstStyle/>
          <a:p>
            <a:r>
              <a:rPr lang="it-IT" dirty="0"/>
              <a:t>Scarsissima risposta da parte degli Stati </a:t>
            </a:r>
            <a:r>
              <a:rPr lang="it-IT" dirty="0" err="1"/>
              <a:t>CoE</a:t>
            </a:r>
            <a:r>
              <a:rPr lang="it-IT" dirty="0"/>
              <a:t> – fattori generali</a:t>
            </a:r>
          </a:p>
        </p:txBody>
      </p:sp>
      <p:sp>
        <p:nvSpPr>
          <p:cNvPr id="3" name="Segnaposto contenuto 2">
            <a:extLst>
              <a:ext uri="{FF2B5EF4-FFF2-40B4-BE49-F238E27FC236}">
                <a16:creationId xmlns:a16="http://schemas.microsoft.com/office/drawing/2014/main" id="{51373236-558D-E80B-9082-4A8D37983E61}"/>
              </a:ext>
            </a:extLst>
          </p:cNvPr>
          <p:cNvSpPr>
            <a:spLocks noGrp="1"/>
          </p:cNvSpPr>
          <p:nvPr>
            <p:ph idx="1"/>
          </p:nvPr>
        </p:nvSpPr>
        <p:spPr>
          <a:xfrm>
            <a:off x="772885" y="1992558"/>
            <a:ext cx="10515600" cy="3885826"/>
          </a:xfrm>
        </p:spPr>
        <p:txBody>
          <a:bodyPr>
            <a:normAutofit/>
          </a:bodyPr>
          <a:lstStyle/>
          <a:p>
            <a:r>
              <a:rPr lang="it-IT" sz="1600" dirty="0"/>
              <a:t>Principio di laicità/relazioni Stato e Chiesa: se uno dei valori condivisi in Europa è la separazione tra sfera laica e religiosa, in concreto vi sono diversi modelli: </a:t>
            </a:r>
          </a:p>
          <a:p>
            <a:pPr lvl="1" algn="just"/>
            <a:r>
              <a:rPr lang="it-IT" sz="1600" dirty="0" err="1"/>
              <a:t>separazionismo</a:t>
            </a:r>
            <a:r>
              <a:rPr lang="it-IT" sz="1600" dirty="0"/>
              <a:t> e laicità negativa/de </a:t>
            </a:r>
            <a:r>
              <a:rPr lang="it-IT" sz="1600" dirty="0" err="1"/>
              <a:t>combat</a:t>
            </a:r>
            <a:r>
              <a:rPr lang="it-IT" sz="1600" dirty="0"/>
              <a:t> alla francese (Francia, Slovenia, Turchia) </a:t>
            </a:r>
            <a:r>
              <a:rPr lang="it-IT" sz="1600" dirty="0">
                <a:sym typeface="Wingdings" panose="05000000000000000000" pitchFamily="2" charset="2"/>
              </a:rPr>
              <a:t> no religione in pubblico</a:t>
            </a:r>
            <a:r>
              <a:rPr lang="it-IT" sz="1600" dirty="0"/>
              <a:t>; </a:t>
            </a:r>
          </a:p>
          <a:p>
            <a:pPr lvl="1" algn="just"/>
            <a:r>
              <a:rPr lang="it-IT" sz="1600" dirty="0"/>
              <a:t>modello cooperativo – laicità positiva (concordati/intese/ registrazione pubblica) Italia, Spagna, Polonia, Austria, Belgio; </a:t>
            </a:r>
          </a:p>
          <a:p>
            <a:pPr lvl="1" algn="just"/>
            <a:r>
              <a:rPr lang="it-IT" sz="1600" dirty="0"/>
              <a:t>modello confessionale (UK</a:t>
            </a:r>
            <a:r>
              <a:rPr lang="it-IT" sz="1600" dirty="0">
                <a:sym typeface="Wingdings" panose="05000000000000000000" pitchFamily="2" charset="2"/>
              </a:rPr>
              <a:t> anglicanesimo</a:t>
            </a:r>
            <a:r>
              <a:rPr lang="it-IT" sz="1600" dirty="0"/>
              <a:t>, Danimarca, Norvegia, Svezia</a:t>
            </a:r>
            <a:r>
              <a:rPr lang="it-IT" sz="1600" dirty="0">
                <a:sym typeface="Wingdings" panose="05000000000000000000" pitchFamily="2" charset="2"/>
              </a:rPr>
              <a:t> Luteranesimo; Malta  Cattolicesimo)</a:t>
            </a:r>
          </a:p>
          <a:p>
            <a:r>
              <a:rPr lang="it-IT" sz="1600" dirty="0">
                <a:sym typeface="Wingdings" panose="05000000000000000000" pitchFamily="2" charset="2"/>
              </a:rPr>
              <a:t>In Costituzione o in Concordato che ha rango </a:t>
            </a:r>
            <a:r>
              <a:rPr lang="it-IT" sz="1600" dirty="0" err="1">
                <a:sym typeface="Wingdings" panose="05000000000000000000" pitchFamily="2" charset="2"/>
              </a:rPr>
              <a:t>sovralegislativo</a:t>
            </a:r>
            <a:r>
              <a:rPr lang="it-IT" sz="1600" dirty="0">
                <a:sym typeface="Wingdings" panose="05000000000000000000" pitchFamily="2" charset="2"/>
              </a:rPr>
              <a:t>, disposizioni specifiche che garantiscono insegnamento religione secondo modello confessionale: Germania, Belgio, Austria, Italia, Spagna, Polonia.</a:t>
            </a:r>
          </a:p>
          <a:p>
            <a:r>
              <a:rPr lang="it-IT" sz="1600" dirty="0">
                <a:sym typeface="Wingdings" panose="05000000000000000000" pitchFamily="2" charset="2"/>
              </a:rPr>
              <a:t>Servizio pubblico istruzione: modello a prevalenza pubblico vs. modello misto con scuole religiose ad accesso finanziato dal pubblico  ruolo forte della libera scelta del genitore  autonomia privata  liberalismo</a:t>
            </a:r>
          </a:p>
          <a:p>
            <a:r>
              <a:rPr lang="it-IT" sz="1600" dirty="0">
                <a:sym typeface="Wingdings" panose="05000000000000000000" pitchFamily="2" charset="2"/>
              </a:rPr>
              <a:t>Secolarizzazione: più marcata nella popolazione autoctona, meno in quella </a:t>
            </a:r>
            <a:r>
              <a:rPr lang="it-IT" sz="1600" dirty="0" err="1">
                <a:sym typeface="Wingdings" panose="05000000000000000000" pitchFamily="2" charset="2"/>
              </a:rPr>
              <a:t>direcente</a:t>
            </a:r>
            <a:r>
              <a:rPr lang="it-IT" sz="1600" dirty="0">
                <a:sym typeface="Wingdings" panose="05000000000000000000" pitchFamily="2" charset="2"/>
              </a:rPr>
              <a:t> immigrazione</a:t>
            </a:r>
          </a:p>
          <a:p>
            <a:r>
              <a:rPr lang="it-IT" sz="1600" dirty="0">
                <a:sym typeface="Wingdings" panose="05000000000000000000" pitchFamily="2" charset="2"/>
              </a:rPr>
              <a:t>Paesi centro est Europa riscoperta religione in connessione a identità nazionale vs paesi fortemente secolarizzati</a:t>
            </a:r>
          </a:p>
          <a:p>
            <a:r>
              <a:rPr lang="it-IT" sz="1600" dirty="0">
                <a:sym typeface="Wingdings" panose="05000000000000000000" pitchFamily="2" charset="2"/>
              </a:rPr>
              <a:t>Paesi a maggioranza islamica</a:t>
            </a:r>
            <a:endParaRPr lang="it-IT" sz="1600" dirty="0"/>
          </a:p>
        </p:txBody>
      </p:sp>
      <p:pic>
        <p:nvPicPr>
          <p:cNvPr id="4" name="Immagine 3">
            <a:extLst>
              <a:ext uri="{FF2B5EF4-FFF2-40B4-BE49-F238E27FC236}">
                <a16:creationId xmlns:a16="http://schemas.microsoft.com/office/drawing/2014/main" id="{ABFCF310-3A57-C9EF-73C6-2D238EC95611}"/>
              </a:ext>
            </a:extLst>
          </p:cNvPr>
          <p:cNvPicPr>
            <a:picLocks noChangeAspect="1"/>
          </p:cNvPicPr>
          <p:nvPr/>
        </p:nvPicPr>
        <p:blipFill>
          <a:blip r:embed="rId2"/>
          <a:stretch>
            <a:fillRect/>
          </a:stretch>
        </p:blipFill>
        <p:spPr>
          <a:xfrm>
            <a:off x="0" y="116536"/>
            <a:ext cx="12192000" cy="1206265"/>
          </a:xfrm>
          <a:prstGeom prst="rect">
            <a:avLst/>
          </a:prstGeom>
        </p:spPr>
      </p:pic>
    </p:spTree>
    <p:extLst>
      <p:ext uri="{BB962C8B-B14F-4D97-AF65-F5344CB8AC3E}">
        <p14:creationId xmlns:p14="http://schemas.microsoft.com/office/powerpoint/2010/main" val="752915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EE47E1-5BBB-B568-425C-242A731CBC84}"/>
              </a:ext>
            </a:extLst>
          </p:cNvPr>
          <p:cNvSpPr>
            <a:spLocks noGrp="1"/>
          </p:cNvSpPr>
          <p:nvPr>
            <p:ph type="title"/>
          </p:nvPr>
        </p:nvSpPr>
        <p:spPr/>
        <p:txBody>
          <a:bodyPr/>
          <a:lstStyle/>
          <a:p>
            <a:r>
              <a:rPr lang="it-IT" dirty="0"/>
              <a:t>Alcuni esempi: Italia</a:t>
            </a:r>
          </a:p>
        </p:txBody>
      </p:sp>
      <p:sp>
        <p:nvSpPr>
          <p:cNvPr id="3" name="Segnaposto contenuto 2">
            <a:extLst>
              <a:ext uri="{FF2B5EF4-FFF2-40B4-BE49-F238E27FC236}">
                <a16:creationId xmlns:a16="http://schemas.microsoft.com/office/drawing/2014/main" id="{D55DD108-E791-D211-7275-9373DFC52028}"/>
              </a:ext>
            </a:extLst>
          </p:cNvPr>
          <p:cNvSpPr>
            <a:spLocks noGrp="1"/>
          </p:cNvSpPr>
          <p:nvPr>
            <p:ph idx="1"/>
          </p:nvPr>
        </p:nvSpPr>
        <p:spPr>
          <a:xfrm>
            <a:off x="838200" y="1866122"/>
            <a:ext cx="10515600" cy="4478694"/>
          </a:xfrm>
        </p:spPr>
        <p:txBody>
          <a:bodyPr>
            <a:normAutofit fontScale="55000" lnSpcReduction="20000"/>
          </a:bodyPr>
          <a:lstStyle/>
          <a:p>
            <a:r>
              <a:rPr lang="it-IT" sz="3300" dirty="0">
                <a:latin typeface="+mj-lt"/>
              </a:rPr>
              <a:t>Italia: Art 7, art. 8 Cost. </a:t>
            </a:r>
          </a:p>
          <a:p>
            <a:r>
              <a:rPr lang="it-IT" sz="3300" dirty="0">
                <a:latin typeface="+mj-lt"/>
              </a:rPr>
              <a:t>Concordato 1929 art. 1</a:t>
            </a:r>
            <a:r>
              <a:rPr lang="it-IT" sz="3300" dirty="0">
                <a:latin typeface="+mj-lt"/>
                <a:sym typeface="Wingdings" panose="05000000000000000000" pitchFamily="2" charset="2"/>
              </a:rPr>
              <a:t> La religione cattolica, apostolica e romana è la sola religione dello stato (conforme lo Statuto albertino art. 1)  accordi di villa Madama 1984  revisione reciproca collaborazione, non + </a:t>
            </a:r>
            <a:r>
              <a:rPr lang="it-IT" sz="3300" dirty="0" err="1">
                <a:latin typeface="+mj-lt"/>
                <a:sym typeface="Wingdings" panose="05000000000000000000" pitchFamily="2" charset="2"/>
              </a:rPr>
              <a:t>confessionismo</a:t>
            </a:r>
            <a:r>
              <a:rPr lang="it-IT" sz="3300" dirty="0">
                <a:latin typeface="+mj-lt"/>
                <a:sym typeface="Wingdings" panose="05000000000000000000" pitchFamily="2" charset="2"/>
              </a:rPr>
              <a:t>.  Elaborazione altre intese con lo Stato. Corte cost. 203/1989  </a:t>
            </a:r>
            <a:r>
              <a:rPr lang="it-IT" sz="3300" dirty="0" err="1">
                <a:latin typeface="+mj-lt"/>
                <a:sym typeface="Wingdings" panose="05000000000000000000" pitchFamily="2" charset="2"/>
              </a:rPr>
              <a:t>princ</a:t>
            </a:r>
            <a:r>
              <a:rPr lang="it-IT" sz="3300" dirty="0">
                <a:latin typeface="+mj-lt"/>
                <a:sym typeface="Wingdings" panose="05000000000000000000" pitchFamily="2" charset="2"/>
              </a:rPr>
              <a:t>. laicità è principio supremo della Costituzione (art. 3, 7, 8, 19) – diverso da Francia, no indifferenza, ma promozione.</a:t>
            </a:r>
          </a:p>
          <a:p>
            <a:r>
              <a:rPr lang="it-IT" sz="3300" dirty="0">
                <a:latin typeface="+mj-lt"/>
                <a:sym typeface="Wingdings" panose="05000000000000000000" pitchFamily="2" charset="2"/>
              </a:rPr>
              <a:t>Scuola prevalentemente pubblica, scuola privata anche parificata senza oneri per lo stato (art. 33, c. 3 cost.)</a:t>
            </a:r>
          </a:p>
          <a:p>
            <a:pPr algn="l"/>
            <a:r>
              <a:rPr lang="it-IT" sz="3300" dirty="0">
                <a:latin typeface="+mj-lt"/>
                <a:sym typeface="Wingdings" panose="05000000000000000000" pitchFamily="2" charset="2"/>
              </a:rPr>
              <a:t>Art. 9 Concordato revisione 1984: </a:t>
            </a:r>
            <a:r>
              <a:rPr lang="it-IT" sz="3300" b="0" i="0" dirty="0">
                <a:solidFill>
                  <a:srgbClr val="000000"/>
                </a:solidFill>
                <a:effectLst/>
                <a:latin typeface="+mj-lt"/>
              </a:rPr>
              <a:t>«La Repubblica italiana, riconoscendo il </a:t>
            </a:r>
            <a:r>
              <a:rPr lang="it-IT" sz="3300" b="1" i="0" dirty="0">
                <a:solidFill>
                  <a:srgbClr val="000000"/>
                </a:solidFill>
                <a:effectLst/>
                <a:latin typeface="+mj-lt"/>
              </a:rPr>
              <a:t>valore della cultura religiosa </a:t>
            </a:r>
            <a:r>
              <a:rPr lang="it-IT" sz="3300" b="0" i="0" dirty="0">
                <a:solidFill>
                  <a:srgbClr val="000000"/>
                </a:solidFill>
                <a:effectLst/>
                <a:latin typeface="+mj-lt"/>
              </a:rPr>
              <a:t>e tenendo conto che i </a:t>
            </a:r>
            <a:r>
              <a:rPr lang="it-IT" sz="3300" b="1" i="0" dirty="0">
                <a:solidFill>
                  <a:srgbClr val="000000"/>
                </a:solidFill>
                <a:effectLst/>
                <a:latin typeface="+mj-lt"/>
              </a:rPr>
              <a:t>principi del cattolicesimo </a:t>
            </a:r>
            <a:r>
              <a:rPr lang="it-IT" sz="3300" b="0" i="0" dirty="0">
                <a:solidFill>
                  <a:srgbClr val="000000"/>
                </a:solidFill>
                <a:effectLst/>
                <a:latin typeface="+mj-lt"/>
              </a:rPr>
              <a:t>fanno parte del</a:t>
            </a:r>
            <a:r>
              <a:rPr lang="it-IT" sz="3300" b="1" i="0" dirty="0">
                <a:solidFill>
                  <a:srgbClr val="000000"/>
                </a:solidFill>
                <a:effectLst/>
                <a:latin typeface="+mj-lt"/>
              </a:rPr>
              <a:t> patrimonio storico del popolo italiano</a:t>
            </a:r>
            <a:r>
              <a:rPr lang="it-IT" sz="3300" b="0" i="0" dirty="0">
                <a:solidFill>
                  <a:srgbClr val="000000"/>
                </a:solidFill>
                <a:effectLst/>
                <a:latin typeface="+mj-lt"/>
              </a:rPr>
              <a:t>, continuerà ad assicurare, nel quadro delle finalità della scuola, l'insegnamento della religione cattolica nelle scuole pubbliche non universitarie di ogni ordine e grado. Nel rispetto della libertà di coscienza e della responsabilità educativa dei genitori, </a:t>
            </a:r>
            <a:r>
              <a:rPr lang="it-IT" sz="3300" b="1" i="0" dirty="0">
                <a:solidFill>
                  <a:srgbClr val="000000"/>
                </a:solidFill>
                <a:effectLst/>
                <a:latin typeface="+mj-lt"/>
              </a:rPr>
              <a:t>è garantito a ciascuno il diritto di scegliere se avvalersi o non avvalersi di detto insegnamento</a:t>
            </a:r>
            <a:r>
              <a:rPr lang="it-IT" sz="3300" b="0" i="0" dirty="0">
                <a:solidFill>
                  <a:srgbClr val="000000"/>
                </a:solidFill>
                <a:effectLst/>
                <a:latin typeface="+mj-lt"/>
              </a:rPr>
              <a:t>. All'atto dell'iscrizione gli studenti o i loro genitori eserciteranno tale diritto, su richiesta dell'autorità scolastica, senza che la loro scelta possa dar luogo ad alcuna forma di discriminazione».</a:t>
            </a:r>
          </a:p>
          <a:p>
            <a:pPr algn="l"/>
            <a:r>
              <a:rPr lang="it-IT" sz="3300" dirty="0">
                <a:solidFill>
                  <a:srgbClr val="000000"/>
                </a:solidFill>
                <a:latin typeface="+mj-lt"/>
              </a:rPr>
              <a:t>Le intese diverse dalla cattolica </a:t>
            </a:r>
            <a:r>
              <a:rPr lang="it-IT" sz="3300" b="1" dirty="0">
                <a:solidFill>
                  <a:srgbClr val="000000"/>
                </a:solidFill>
                <a:latin typeface="+mj-lt"/>
              </a:rPr>
              <a:t>non prevedono nessuno insegnamento confessionale a scuola</a:t>
            </a:r>
            <a:r>
              <a:rPr lang="it-IT" sz="3300" dirty="0">
                <a:solidFill>
                  <a:srgbClr val="000000"/>
                </a:solidFill>
                <a:latin typeface="+mj-lt"/>
              </a:rPr>
              <a:t>. Ma prevedono tutte una clausola simile ecco quella relativa all’intesa coi valdesi: «</a:t>
            </a:r>
            <a:r>
              <a:rPr lang="it-IT" sz="3300" dirty="0">
                <a:latin typeface="+mj-lt"/>
              </a:rPr>
              <a:t>La Repubblica italiana, </a:t>
            </a:r>
            <a:r>
              <a:rPr lang="it-IT" sz="3300" b="1" dirty="0">
                <a:latin typeface="+mj-lt"/>
              </a:rPr>
              <a:t>allo scopo di garantire che la scuola pubblica sia centro di promozione culturale, sociale e civile </a:t>
            </a:r>
            <a:r>
              <a:rPr lang="it-IT" sz="3300" dirty="0">
                <a:latin typeface="+mj-lt"/>
              </a:rPr>
              <a:t>aperto all’apporto di tutte le componenti della società, assicura alle chiese rappresentate dalla </a:t>
            </a:r>
            <a:r>
              <a:rPr lang="it-IT" sz="3300" b="1" dirty="0">
                <a:latin typeface="+mj-lt"/>
              </a:rPr>
              <a:t>Tavola valdese </a:t>
            </a:r>
            <a:r>
              <a:rPr lang="it-IT" sz="3300" dirty="0">
                <a:latin typeface="+mj-lt"/>
              </a:rPr>
              <a:t>il diritto di rispondere alle eventuali richieste provenienti </a:t>
            </a:r>
            <a:r>
              <a:rPr lang="it-IT" sz="3300" dirty="0">
                <a:highlight>
                  <a:srgbClr val="FFFF00"/>
                </a:highlight>
                <a:latin typeface="+mj-lt"/>
              </a:rPr>
              <a:t>dagli alunni</a:t>
            </a:r>
            <a:r>
              <a:rPr lang="it-IT" sz="3300" dirty="0">
                <a:latin typeface="+mj-lt"/>
              </a:rPr>
              <a:t>, dalle </a:t>
            </a:r>
            <a:r>
              <a:rPr lang="it-IT" sz="3300" dirty="0">
                <a:highlight>
                  <a:srgbClr val="FFFF00"/>
                </a:highlight>
                <a:latin typeface="+mj-lt"/>
              </a:rPr>
              <a:t>loro famiglie </a:t>
            </a:r>
            <a:r>
              <a:rPr lang="it-IT" sz="3300" dirty="0">
                <a:latin typeface="+mj-lt"/>
              </a:rPr>
              <a:t>o dagli </a:t>
            </a:r>
            <a:r>
              <a:rPr lang="it-IT" sz="3300" dirty="0">
                <a:highlight>
                  <a:srgbClr val="00FF00"/>
                </a:highlight>
                <a:latin typeface="+mj-lt"/>
              </a:rPr>
              <a:t>organi scolastici</a:t>
            </a:r>
            <a:r>
              <a:rPr lang="it-IT" sz="3300" dirty="0">
                <a:latin typeface="+mj-lt"/>
              </a:rPr>
              <a:t>, in ordine allo </a:t>
            </a:r>
            <a:r>
              <a:rPr lang="it-IT" sz="3300" b="1" dirty="0">
                <a:latin typeface="+mj-lt"/>
              </a:rPr>
              <a:t>studio del fatto religioso e delle sue implicazioni. </a:t>
            </a:r>
            <a:r>
              <a:rPr lang="it-IT" sz="3300" dirty="0">
                <a:latin typeface="+mj-lt"/>
              </a:rPr>
              <a:t>Le modalità sono concordate con gli organi previsti dall’ordinamento scolastico. Gli oneri finanziari sono a carico degli organi ecclesiastici competenti.» </a:t>
            </a:r>
            <a:endParaRPr lang="it-IT" sz="3300" b="0" i="0" dirty="0">
              <a:solidFill>
                <a:srgbClr val="000000"/>
              </a:solidFill>
              <a:effectLst/>
              <a:latin typeface="+mj-lt"/>
            </a:endParaRPr>
          </a:p>
          <a:p>
            <a:endParaRPr lang="it-IT" dirty="0"/>
          </a:p>
        </p:txBody>
      </p:sp>
      <p:pic>
        <p:nvPicPr>
          <p:cNvPr id="4" name="Immagine 3">
            <a:extLst>
              <a:ext uri="{FF2B5EF4-FFF2-40B4-BE49-F238E27FC236}">
                <a16:creationId xmlns:a16="http://schemas.microsoft.com/office/drawing/2014/main" id="{22009513-DDB4-3F8C-F8F0-B0DD17649D88}"/>
              </a:ext>
            </a:extLst>
          </p:cNvPr>
          <p:cNvPicPr>
            <a:picLocks noChangeAspect="1"/>
          </p:cNvPicPr>
          <p:nvPr/>
        </p:nvPicPr>
        <p:blipFill>
          <a:blip r:embed="rId2"/>
          <a:stretch>
            <a:fillRect/>
          </a:stretch>
        </p:blipFill>
        <p:spPr>
          <a:xfrm>
            <a:off x="0" y="116536"/>
            <a:ext cx="12192000" cy="1206265"/>
          </a:xfrm>
          <a:prstGeom prst="rect">
            <a:avLst/>
          </a:prstGeom>
        </p:spPr>
      </p:pic>
    </p:spTree>
    <p:extLst>
      <p:ext uri="{BB962C8B-B14F-4D97-AF65-F5344CB8AC3E}">
        <p14:creationId xmlns:p14="http://schemas.microsoft.com/office/powerpoint/2010/main" val="1793043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7B903E-66E5-8876-6746-686D690D4C23}"/>
              </a:ext>
            </a:extLst>
          </p:cNvPr>
          <p:cNvSpPr>
            <a:spLocks noGrp="1"/>
          </p:cNvSpPr>
          <p:nvPr>
            <p:ph type="title"/>
          </p:nvPr>
        </p:nvSpPr>
        <p:spPr>
          <a:xfrm>
            <a:off x="772886" y="1260991"/>
            <a:ext cx="10515600" cy="780114"/>
          </a:xfrm>
        </p:spPr>
        <p:txBody>
          <a:bodyPr/>
          <a:lstStyle/>
          <a:p>
            <a:r>
              <a:rPr lang="it-IT" dirty="0"/>
              <a:t>Francia: lo studio del fatto religioso</a:t>
            </a:r>
          </a:p>
        </p:txBody>
      </p:sp>
      <p:sp>
        <p:nvSpPr>
          <p:cNvPr id="3" name="Segnaposto contenuto 2">
            <a:extLst>
              <a:ext uri="{FF2B5EF4-FFF2-40B4-BE49-F238E27FC236}">
                <a16:creationId xmlns:a16="http://schemas.microsoft.com/office/drawing/2014/main" id="{DE2F53E3-5F9B-A0A7-D421-55E596C2AD7D}"/>
              </a:ext>
            </a:extLst>
          </p:cNvPr>
          <p:cNvSpPr>
            <a:spLocks noGrp="1"/>
          </p:cNvSpPr>
          <p:nvPr>
            <p:ph idx="1"/>
          </p:nvPr>
        </p:nvSpPr>
        <p:spPr>
          <a:xfrm>
            <a:off x="670249" y="1787283"/>
            <a:ext cx="10515600" cy="4361590"/>
          </a:xfrm>
        </p:spPr>
        <p:txBody>
          <a:bodyPr>
            <a:normAutofit fontScale="70000" lnSpcReduction="20000"/>
          </a:bodyPr>
          <a:lstStyle/>
          <a:p>
            <a:r>
              <a:rPr lang="it-IT" dirty="0"/>
              <a:t>Art. 1 Cost. F.: «La Francia è una Repubblica indivisibile, laica, democratica, sociale» ma la separazione tra Stato e Chiesa risale alla legge del 1905. Idea che nello spazio pubblico non vi debba essere alcun posto per la religione. No promozione pubblica del sentimento religioso. Rigida neutralità.</a:t>
            </a:r>
          </a:p>
          <a:p>
            <a:r>
              <a:rPr lang="it-IT" dirty="0"/>
              <a:t>No insegnamento religioso nella scuola pubblica. Secolarizzazione e no insegnamento religioso </a:t>
            </a:r>
            <a:r>
              <a:rPr lang="it-IT" dirty="0">
                <a:sym typeface="Wingdings" panose="05000000000000000000" pitchFamily="2" charset="2"/>
              </a:rPr>
              <a:t> analfabetismo religioso. Rapporto </a:t>
            </a:r>
            <a:r>
              <a:rPr lang="it-IT" dirty="0" err="1">
                <a:sym typeface="Wingdings" panose="05000000000000000000" pitchFamily="2" charset="2"/>
              </a:rPr>
              <a:t>Debray</a:t>
            </a:r>
            <a:r>
              <a:rPr lang="it-IT" dirty="0">
                <a:sym typeface="Wingdings" panose="05000000000000000000" pitchFamily="2" charset="2"/>
              </a:rPr>
              <a:t> 2001 – da </a:t>
            </a:r>
            <a:r>
              <a:rPr lang="it-IT" dirty="0" err="1">
                <a:sym typeface="Wingdings" panose="05000000000000000000" pitchFamily="2" charset="2"/>
              </a:rPr>
              <a:t>laicité</a:t>
            </a:r>
            <a:r>
              <a:rPr lang="it-IT" dirty="0">
                <a:sym typeface="Wingdings" panose="05000000000000000000" pitchFamily="2" charset="2"/>
              </a:rPr>
              <a:t> d’</a:t>
            </a:r>
            <a:r>
              <a:rPr lang="it-IT" dirty="0" err="1">
                <a:sym typeface="Wingdings" panose="05000000000000000000" pitchFamily="2" charset="2"/>
              </a:rPr>
              <a:t>incompetence</a:t>
            </a:r>
            <a:r>
              <a:rPr lang="it-IT" dirty="0">
                <a:sym typeface="Wingdings" panose="05000000000000000000" pitchFamily="2" charset="2"/>
              </a:rPr>
              <a:t> à </a:t>
            </a:r>
            <a:r>
              <a:rPr lang="it-IT" dirty="0" err="1">
                <a:sym typeface="Wingdings" panose="05000000000000000000" pitchFamily="2" charset="2"/>
              </a:rPr>
              <a:t>laicité</a:t>
            </a:r>
            <a:r>
              <a:rPr lang="it-IT" dirty="0">
                <a:sym typeface="Wingdings" panose="05000000000000000000" pitchFamily="2" charset="2"/>
              </a:rPr>
              <a:t> d’intelligence</a:t>
            </a:r>
            <a:r>
              <a:rPr lang="it-IT" dirty="0"/>
              <a:t> </a:t>
            </a:r>
            <a:r>
              <a:rPr lang="it-IT" dirty="0">
                <a:sym typeface="Wingdings" panose="05000000000000000000" pitchFamily="2" charset="2"/>
              </a:rPr>
              <a:t> insegnamento religione</a:t>
            </a:r>
            <a:r>
              <a:rPr lang="it-IT" dirty="0"/>
              <a:t> come fatto religioso in materie come storia, filosofia </a:t>
            </a:r>
          </a:p>
          <a:p>
            <a:r>
              <a:rPr lang="it-IT" dirty="0">
                <a:sym typeface="Wingdings" panose="05000000000000000000" pitchFamily="2" charset="2"/>
              </a:rPr>
              <a:t>spazio scolastico neutro rispetto alla religione  legge 2004, art. </a:t>
            </a:r>
            <a:r>
              <a:rPr lang="fr-FR" b="0" i="0" dirty="0">
                <a:solidFill>
                  <a:srgbClr val="000000"/>
                </a:solidFill>
                <a:effectLst/>
                <a:latin typeface="sourcesanspro"/>
              </a:rPr>
              <a:t>Dans les écoles, les collèges et les lycées publics, le port de signes ou tenues par lesquels les élèves manifestent ostensiblement une appartenance religieuse est interdit » </a:t>
            </a:r>
            <a:r>
              <a:rPr lang="fr-FR" b="0" i="0" dirty="0">
                <a:solidFill>
                  <a:srgbClr val="000000"/>
                </a:solidFill>
                <a:effectLst/>
                <a:latin typeface="sourcesanspro"/>
                <a:sym typeface="Wingdings" panose="05000000000000000000" pitchFamily="2" charset="2"/>
              </a:rPr>
              <a:t> no in </a:t>
            </a:r>
            <a:r>
              <a:rPr lang="fr-FR" b="0" i="0" dirty="0" err="1">
                <a:solidFill>
                  <a:srgbClr val="000000"/>
                </a:solidFill>
                <a:effectLst/>
                <a:latin typeface="sourcesanspro"/>
                <a:sym typeface="Wingdings" panose="05000000000000000000" pitchFamily="2" charset="2"/>
              </a:rPr>
              <a:t>scuole</a:t>
            </a:r>
            <a:r>
              <a:rPr lang="fr-FR" b="0" i="0" dirty="0">
                <a:solidFill>
                  <a:srgbClr val="000000"/>
                </a:solidFill>
                <a:effectLst/>
                <a:latin typeface="sourcesanspro"/>
                <a:sym typeface="Wingdings" panose="05000000000000000000" pitchFamily="2" charset="2"/>
              </a:rPr>
              <a:t> </a:t>
            </a:r>
            <a:r>
              <a:rPr lang="fr-FR" b="0" i="0" dirty="0" err="1">
                <a:solidFill>
                  <a:srgbClr val="000000"/>
                </a:solidFill>
                <a:effectLst/>
                <a:latin typeface="sourcesanspro"/>
                <a:sym typeface="Wingdings" panose="05000000000000000000" pitchFamily="2" charset="2"/>
              </a:rPr>
              <a:t>private</a:t>
            </a:r>
            <a:r>
              <a:rPr lang="fr-FR" b="0" i="0" dirty="0">
                <a:solidFill>
                  <a:srgbClr val="000000"/>
                </a:solidFill>
                <a:effectLst/>
                <a:latin typeface="sourcesanspro"/>
                <a:sym typeface="Wingdings" panose="05000000000000000000" pitchFamily="2" charset="2"/>
              </a:rPr>
              <a:t> </a:t>
            </a:r>
            <a:r>
              <a:rPr lang="fr-FR" b="0" i="0" dirty="0" err="1">
                <a:solidFill>
                  <a:srgbClr val="000000"/>
                </a:solidFill>
                <a:effectLst/>
                <a:latin typeface="sourcesanspro"/>
                <a:sym typeface="Wingdings" panose="05000000000000000000" pitchFamily="2" charset="2"/>
              </a:rPr>
              <a:t>paritarie</a:t>
            </a:r>
            <a:r>
              <a:rPr lang="fr-FR" b="0" i="0" dirty="0">
                <a:solidFill>
                  <a:srgbClr val="000000"/>
                </a:solidFill>
                <a:effectLst/>
                <a:latin typeface="sourcesanspro"/>
                <a:sym typeface="Wingdings" panose="05000000000000000000" pitchFamily="2" charset="2"/>
              </a:rPr>
              <a:t> (</a:t>
            </a:r>
            <a:r>
              <a:rPr lang="fr-FR" b="0" i="0" dirty="0" err="1">
                <a:solidFill>
                  <a:srgbClr val="000000"/>
                </a:solidFill>
                <a:effectLst/>
                <a:latin typeface="sourcesanspro"/>
                <a:sym typeface="Wingdings" panose="05000000000000000000" pitchFamily="2" charset="2"/>
              </a:rPr>
              <a:t>prev</a:t>
            </a:r>
            <a:r>
              <a:rPr lang="fr-FR" b="0" i="0" dirty="0">
                <a:solidFill>
                  <a:srgbClr val="000000"/>
                </a:solidFill>
                <a:effectLst/>
                <a:latin typeface="sourcesanspro"/>
                <a:sym typeface="Wingdings" panose="05000000000000000000" pitchFamily="2" charset="2"/>
              </a:rPr>
              <a:t>. </a:t>
            </a:r>
            <a:r>
              <a:rPr lang="fr-FR" b="0" i="0" dirty="0" err="1">
                <a:solidFill>
                  <a:srgbClr val="000000"/>
                </a:solidFill>
                <a:effectLst/>
                <a:latin typeface="sourcesanspro"/>
                <a:sym typeface="Wingdings" panose="05000000000000000000" pitchFamily="2" charset="2"/>
              </a:rPr>
              <a:t>cattoliche</a:t>
            </a:r>
            <a:r>
              <a:rPr lang="fr-FR" b="0" i="0" dirty="0">
                <a:solidFill>
                  <a:srgbClr val="000000"/>
                </a:solidFill>
                <a:effectLst/>
                <a:latin typeface="sourcesanspro"/>
                <a:sym typeface="Wingdings" panose="05000000000000000000" pitchFamily="2" charset="2"/>
              </a:rPr>
              <a:t>)</a:t>
            </a:r>
            <a:endParaRPr lang="fr-FR" b="0" i="0" dirty="0">
              <a:solidFill>
                <a:srgbClr val="000000"/>
              </a:solidFill>
              <a:effectLst/>
              <a:latin typeface="sourcesanspro"/>
            </a:endParaRPr>
          </a:p>
          <a:p>
            <a:r>
              <a:rPr lang="it-IT" dirty="0"/>
              <a:t>Laicità come religione laica?</a:t>
            </a:r>
            <a:r>
              <a:rPr lang="it-IT" dirty="0">
                <a:sym typeface="Wingdings" panose="05000000000000000000" pitchFamily="2" charset="2"/>
              </a:rPr>
              <a:t> post 11 settembre e attentati Parigi la laicità è un valore che viene attivamente promosso e cui si chiede sostanziale adesione -&gt; </a:t>
            </a:r>
            <a:r>
              <a:rPr lang="it-IT" dirty="0">
                <a:sym typeface="Wingdings" panose="05000000000000000000" pitchFamily="2" charset="2"/>
                <a:hlinkClick r:id="rId2"/>
              </a:rPr>
              <a:t>https://www.education.gouv.fr/sites/default/files/2024-03/charte-de-la-la-cit-a4-43565.pdf</a:t>
            </a:r>
            <a:r>
              <a:rPr lang="it-IT" dirty="0">
                <a:sym typeface="Wingdings" panose="05000000000000000000" pitchFamily="2" charset="2"/>
              </a:rPr>
              <a:t> e </a:t>
            </a:r>
            <a:r>
              <a:rPr lang="it-IT" dirty="0">
                <a:sym typeface="Wingdings" panose="05000000000000000000" pitchFamily="2" charset="2"/>
                <a:hlinkClick r:id="rId3"/>
              </a:rPr>
              <a:t>https://eduscol.education.fr/1615/laicite</a:t>
            </a:r>
            <a:endParaRPr lang="it-IT" dirty="0">
              <a:sym typeface="Wingdings" panose="05000000000000000000" pitchFamily="2" charset="2"/>
            </a:endParaRPr>
          </a:p>
          <a:p>
            <a:r>
              <a:rPr lang="it-IT" dirty="0">
                <a:sym typeface="Wingdings" panose="05000000000000000000" pitchFamily="2" charset="2"/>
              </a:rPr>
              <a:t>MA  circa il 20/25% degli alunni francesi va in scuole private, sovvenzionate integralmente dal pubblico – prevalentemente cattoliche – insegnamento religioso confessionale con possibilità dispensa</a:t>
            </a:r>
            <a:endParaRPr lang="it-IT" dirty="0"/>
          </a:p>
        </p:txBody>
      </p:sp>
      <p:pic>
        <p:nvPicPr>
          <p:cNvPr id="4" name="Immagine 3">
            <a:extLst>
              <a:ext uri="{FF2B5EF4-FFF2-40B4-BE49-F238E27FC236}">
                <a16:creationId xmlns:a16="http://schemas.microsoft.com/office/drawing/2014/main" id="{FE6593E1-99AC-8C6C-7C55-A1A1004F2471}"/>
              </a:ext>
            </a:extLst>
          </p:cNvPr>
          <p:cNvPicPr>
            <a:picLocks noChangeAspect="1"/>
          </p:cNvPicPr>
          <p:nvPr/>
        </p:nvPicPr>
        <p:blipFill>
          <a:blip r:embed="rId4"/>
          <a:stretch>
            <a:fillRect/>
          </a:stretch>
        </p:blipFill>
        <p:spPr>
          <a:xfrm>
            <a:off x="0" y="116536"/>
            <a:ext cx="12192000" cy="1206265"/>
          </a:xfrm>
          <a:prstGeom prst="rect">
            <a:avLst/>
          </a:prstGeom>
        </p:spPr>
      </p:pic>
    </p:spTree>
    <p:extLst>
      <p:ext uri="{BB962C8B-B14F-4D97-AF65-F5344CB8AC3E}">
        <p14:creationId xmlns:p14="http://schemas.microsoft.com/office/powerpoint/2010/main" val="1085484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66FAC9-B2D2-D7F9-9246-895F793C21E7}"/>
              </a:ext>
            </a:extLst>
          </p:cNvPr>
          <p:cNvSpPr>
            <a:spLocks noGrp="1"/>
          </p:cNvSpPr>
          <p:nvPr>
            <p:ph type="title"/>
          </p:nvPr>
        </p:nvSpPr>
        <p:spPr>
          <a:xfrm>
            <a:off x="838200" y="1335636"/>
            <a:ext cx="10515600" cy="539817"/>
          </a:xfrm>
        </p:spPr>
        <p:txBody>
          <a:bodyPr/>
          <a:lstStyle/>
          <a:p>
            <a:r>
              <a:rPr lang="it-IT" dirty="0"/>
              <a:t>Multiculturalismo vs. Interculturalismo: solo una questione di parole?</a:t>
            </a:r>
          </a:p>
        </p:txBody>
      </p:sp>
      <p:sp>
        <p:nvSpPr>
          <p:cNvPr id="3" name="Segnaposto contenuto 2">
            <a:extLst>
              <a:ext uri="{FF2B5EF4-FFF2-40B4-BE49-F238E27FC236}">
                <a16:creationId xmlns:a16="http://schemas.microsoft.com/office/drawing/2014/main" id="{124ECA4E-6D3C-5352-54EC-D85D3ED97C3A}"/>
              </a:ext>
            </a:extLst>
          </p:cNvPr>
          <p:cNvSpPr>
            <a:spLocks noGrp="1"/>
          </p:cNvSpPr>
          <p:nvPr>
            <p:ph idx="1"/>
          </p:nvPr>
        </p:nvSpPr>
        <p:spPr>
          <a:xfrm>
            <a:off x="550506" y="1810139"/>
            <a:ext cx="10801739" cy="4282751"/>
          </a:xfrm>
        </p:spPr>
        <p:txBody>
          <a:bodyPr>
            <a:normAutofit fontScale="47500" lnSpcReduction="20000"/>
          </a:bodyPr>
          <a:lstStyle/>
          <a:p>
            <a:pPr algn="just"/>
            <a:r>
              <a:rPr lang="it-IT" sz="3800" dirty="0">
                <a:latin typeface="+mn-lt"/>
              </a:rPr>
              <a:t>Entrambe le nozioni vanno intese in senso normativo, non descrittivo </a:t>
            </a:r>
            <a:r>
              <a:rPr lang="it-IT" sz="3800" dirty="0">
                <a:latin typeface="+mn-lt"/>
                <a:sym typeface="Wingdings" panose="05000000000000000000" pitchFamily="2" charset="2"/>
              </a:rPr>
              <a:t> indicano un modello di gestione diversità culturale</a:t>
            </a:r>
          </a:p>
          <a:p>
            <a:pPr algn="just"/>
            <a:r>
              <a:rPr lang="it-IT" sz="3800" dirty="0">
                <a:latin typeface="+mn-lt"/>
                <a:sym typeface="Wingdings" panose="05000000000000000000" pitchFamily="2" charset="2"/>
              </a:rPr>
              <a:t>Multiculturalismo tutelare e promuovere la </a:t>
            </a:r>
            <a:r>
              <a:rPr lang="it-IT" sz="3800" b="1" dirty="0">
                <a:latin typeface="+mn-lt"/>
                <a:sym typeface="Wingdings" panose="05000000000000000000" pitchFamily="2" charset="2"/>
              </a:rPr>
              <a:t>differenza culturale </a:t>
            </a:r>
            <a:r>
              <a:rPr lang="it-IT" sz="3800" dirty="0">
                <a:latin typeface="+mn-lt"/>
                <a:sym typeface="Wingdings" panose="05000000000000000000" pitchFamily="2" charset="2"/>
              </a:rPr>
              <a:t>dei gruppi  coesione sociale</a:t>
            </a:r>
          </a:p>
          <a:p>
            <a:pPr algn="just"/>
            <a:r>
              <a:rPr lang="it-IT" sz="3800" dirty="0">
                <a:latin typeface="+mn-lt"/>
                <a:sym typeface="Wingdings" panose="05000000000000000000" pitchFamily="2" charset="2"/>
              </a:rPr>
              <a:t>Dallo stato-nazione (stato incentrato su omogeneità culturale, religiosa, etnica del popolo - </a:t>
            </a:r>
            <a:r>
              <a:rPr lang="it-IT" sz="3800" dirty="0" err="1">
                <a:latin typeface="+mn-lt"/>
                <a:sym typeface="Wingdings" panose="05000000000000000000" pitchFamily="2" charset="2"/>
              </a:rPr>
              <a:t>assimilazionismo</a:t>
            </a:r>
            <a:r>
              <a:rPr lang="it-IT" sz="3800" dirty="0">
                <a:latin typeface="+mn-lt"/>
                <a:sym typeface="Wingdings" panose="05000000000000000000" pitchFamily="2" charset="2"/>
              </a:rPr>
              <a:t> al pluralismo sociale</a:t>
            </a:r>
          </a:p>
          <a:p>
            <a:pPr marL="0" indent="0" algn="ctr">
              <a:buNone/>
            </a:pPr>
            <a:r>
              <a:rPr lang="it-IT" sz="3800" dirty="0">
                <a:latin typeface="+mn-lt"/>
                <a:sym typeface="Wingdings" panose="05000000000000000000" pitchFamily="2" charset="2"/>
              </a:rPr>
              <a:t>Tecniche del diritto:</a:t>
            </a:r>
          </a:p>
          <a:p>
            <a:pPr algn="just"/>
            <a:r>
              <a:rPr lang="it-IT" sz="3800" dirty="0">
                <a:latin typeface="+mn-lt"/>
                <a:sym typeface="Wingdings" panose="05000000000000000000" pitchFamily="2" charset="2"/>
              </a:rPr>
              <a:t>1. Norme derogatorie: esento le minoranze culturali/religiose da un certo trattamento  es. macellazione rituale senza previo stordimento animale per Ebrei/Musulmani</a:t>
            </a:r>
          </a:p>
          <a:p>
            <a:pPr algn="just"/>
            <a:r>
              <a:rPr lang="it-IT" sz="3800" dirty="0">
                <a:latin typeface="+mn-lt"/>
              </a:rPr>
              <a:t>2. Norme speciali: non solo esenzione, ma prevedo un trattamento ad hoc: es. mense scolastiche e pasti rispettosi di altre confessioni religiose/ possibilità di godere giorni festivi di religioni di minoranza</a:t>
            </a:r>
          </a:p>
          <a:p>
            <a:pPr marL="0" indent="0" algn="ctr">
              <a:buNone/>
            </a:pPr>
            <a:r>
              <a:rPr lang="it-IT" sz="3800" dirty="0">
                <a:latin typeface="+mn-lt"/>
              </a:rPr>
              <a:t>Come?</a:t>
            </a:r>
          </a:p>
          <a:p>
            <a:pPr algn="just"/>
            <a:r>
              <a:rPr lang="it-IT" sz="3800" dirty="0">
                <a:latin typeface="+mn-lt"/>
              </a:rPr>
              <a:t>In via legislativa: </a:t>
            </a:r>
            <a:r>
              <a:rPr lang="it-IT" sz="3800" dirty="0">
                <a:latin typeface="+mn-lt"/>
                <a:sym typeface="Wingdings" panose="05000000000000000000" pitchFamily="2" charset="2"/>
              </a:rPr>
              <a:t> es. </a:t>
            </a:r>
            <a:r>
              <a:rPr lang="en-US" sz="3800" dirty="0">
                <a:latin typeface="+mn-lt"/>
                <a:sym typeface="Wingdings" panose="05000000000000000000" pitchFamily="2" charset="2"/>
              </a:rPr>
              <a:t>The motorcycle Crash-Helmets (Religious Exemption) Act, 1976.</a:t>
            </a:r>
            <a:endParaRPr lang="it-IT" sz="3800" dirty="0">
              <a:latin typeface="+mn-lt"/>
            </a:endParaRPr>
          </a:p>
          <a:p>
            <a:pPr algn="just"/>
            <a:r>
              <a:rPr lang="it-IT" sz="3800" dirty="0">
                <a:latin typeface="+mn-lt"/>
              </a:rPr>
              <a:t> attraverso il giudice</a:t>
            </a:r>
            <a:r>
              <a:rPr lang="it-IT" sz="3800" dirty="0">
                <a:latin typeface="+mn-lt"/>
                <a:sym typeface="Wingdings" panose="05000000000000000000" pitchFamily="2" charset="2"/>
              </a:rPr>
              <a:t> bilanciamento diritti – </a:t>
            </a:r>
            <a:r>
              <a:rPr lang="it-IT" sz="3800" dirty="0" err="1">
                <a:latin typeface="+mn-lt"/>
                <a:sym typeface="Wingdings" panose="05000000000000000000" pitchFamily="2" charset="2"/>
              </a:rPr>
              <a:t>reasonable</a:t>
            </a:r>
            <a:r>
              <a:rPr lang="it-IT" sz="3800" dirty="0">
                <a:latin typeface="+mn-lt"/>
                <a:sym typeface="Wingdings" panose="05000000000000000000" pitchFamily="2" charset="2"/>
              </a:rPr>
              <a:t> </a:t>
            </a:r>
            <a:r>
              <a:rPr lang="it-IT" sz="3800" dirty="0" err="1">
                <a:latin typeface="+mn-lt"/>
                <a:sym typeface="Wingdings" panose="05000000000000000000" pitchFamily="2" charset="2"/>
              </a:rPr>
              <a:t>accomodation</a:t>
            </a:r>
            <a:endParaRPr lang="it-IT" sz="3800" dirty="0">
              <a:latin typeface="+mn-lt"/>
              <a:sym typeface="Wingdings" panose="05000000000000000000" pitchFamily="2" charset="2"/>
            </a:endParaRPr>
          </a:p>
          <a:p>
            <a:pPr algn="just"/>
            <a:r>
              <a:rPr lang="it-IT" sz="3800" dirty="0">
                <a:latin typeface="+mn-lt"/>
                <a:sym typeface="Wingdings" panose="05000000000000000000" pitchFamily="2" charset="2"/>
              </a:rPr>
              <a:t>Riconoscimento esplicito: art. 27 Canadian Charter of </a:t>
            </a:r>
            <a:r>
              <a:rPr lang="it-IT" sz="3800" dirty="0" err="1">
                <a:latin typeface="+mn-lt"/>
                <a:sym typeface="Wingdings" panose="05000000000000000000" pitchFamily="2" charset="2"/>
              </a:rPr>
              <a:t>Rights</a:t>
            </a:r>
            <a:r>
              <a:rPr lang="it-IT" sz="3800" dirty="0">
                <a:latin typeface="+mn-lt"/>
                <a:sym typeface="Wingdings" panose="05000000000000000000" pitchFamily="2" charset="2"/>
              </a:rPr>
              <a:t> and </a:t>
            </a:r>
            <a:r>
              <a:rPr lang="it-IT" sz="3800" dirty="0" err="1">
                <a:latin typeface="+mn-lt"/>
                <a:sym typeface="Wingdings" panose="05000000000000000000" pitchFamily="2" charset="2"/>
              </a:rPr>
              <a:t>Freedoms</a:t>
            </a:r>
            <a:r>
              <a:rPr lang="it-IT" sz="3800" dirty="0">
                <a:latin typeface="+mn-lt"/>
                <a:sym typeface="Wingdings" panose="05000000000000000000" pitchFamily="2" charset="2"/>
              </a:rPr>
              <a:t> </a:t>
            </a:r>
            <a:r>
              <a:rPr lang="en-US" sz="3800" dirty="0">
                <a:latin typeface="+mn-lt"/>
              </a:rPr>
              <a:t>27. This Charter shall be interpreted in a manner consistent with the preservation and enhancement of the multicultural heritage of Canadians. </a:t>
            </a:r>
            <a:endParaRPr lang="it-IT" sz="3800" dirty="0">
              <a:latin typeface="+mn-lt"/>
            </a:endParaRPr>
          </a:p>
          <a:p>
            <a:endParaRPr lang="it-IT" dirty="0"/>
          </a:p>
        </p:txBody>
      </p:sp>
      <p:pic>
        <p:nvPicPr>
          <p:cNvPr id="4" name="Immagine 3">
            <a:extLst>
              <a:ext uri="{FF2B5EF4-FFF2-40B4-BE49-F238E27FC236}">
                <a16:creationId xmlns:a16="http://schemas.microsoft.com/office/drawing/2014/main" id="{6259A2F9-BC2B-4911-49AB-7A2C382662D6}"/>
              </a:ext>
            </a:extLst>
          </p:cNvPr>
          <p:cNvPicPr>
            <a:picLocks noChangeAspect="1"/>
          </p:cNvPicPr>
          <p:nvPr/>
        </p:nvPicPr>
        <p:blipFill>
          <a:blip r:embed="rId2"/>
          <a:stretch>
            <a:fillRect/>
          </a:stretch>
        </p:blipFill>
        <p:spPr>
          <a:xfrm>
            <a:off x="0" y="0"/>
            <a:ext cx="12192000" cy="1206265"/>
          </a:xfrm>
          <a:prstGeom prst="rect">
            <a:avLst/>
          </a:prstGeom>
        </p:spPr>
      </p:pic>
    </p:spTree>
    <p:extLst>
      <p:ext uri="{BB962C8B-B14F-4D97-AF65-F5344CB8AC3E}">
        <p14:creationId xmlns:p14="http://schemas.microsoft.com/office/powerpoint/2010/main" val="29401997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CD123E-1E12-57CE-EF45-A41A5E854BE3}"/>
              </a:ext>
            </a:extLst>
          </p:cNvPr>
          <p:cNvSpPr>
            <a:spLocks noGrp="1"/>
          </p:cNvSpPr>
          <p:nvPr>
            <p:ph type="title"/>
          </p:nvPr>
        </p:nvSpPr>
        <p:spPr/>
        <p:txBody>
          <a:bodyPr/>
          <a:lstStyle/>
          <a:p>
            <a:r>
              <a:rPr lang="it-IT" dirty="0"/>
              <a:t>Svezia: la patria del modello </a:t>
            </a:r>
            <a:r>
              <a:rPr lang="it-IT" dirty="0" err="1"/>
              <a:t>about</a:t>
            </a:r>
            <a:r>
              <a:rPr lang="it-IT" dirty="0"/>
              <a:t> </a:t>
            </a:r>
            <a:r>
              <a:rPr lang="it-IT" dirty="0" err="1"/>
              <a:t>religion</a:t>
            </a:r>
            <a:endParaRPr lang="it-IT" dirty="0"/>
          </a:p>
        </p:txBody>
      </p:sp>
      <p:sp>
        <p:nvSpPr>
          <p:cNvPr id="3" name="Segnaposto contenuto 2">
            <a:extLst>
              <a:ext uri="{FF2B5EF4-FFF2-40B4-BE49-F238E27FC236}">
                <a16:creationId xmlns:a16="http://schemas.microsoft.com/office/drawing/2014/main" id="{B78DD5EA-9BE9-5344-FAD3-1CFBE1822181}"/>
              </a:ext>
            </a:extLst>
          </p:cNvPr>
          <p:cNvSpPr>
            <a:spLocks noGrp="1"/>
          </p:cNvSpPr>
          <p:nvPr>
            <p:ph idx="1"/>
          </p:nvPr>
        </p:nvSpPr>
        <p:spPr>
          <a:xfrm>
            <a:off x="709127" y="1884784"/>
            <a:ext cx="10644673" cy="4292179"/>
          </a:xfrm>
        </p:spPr>
        <p:txBody>
          <a:bodyPr>
            <a:normAutofit fontScale="70000" lnSpcReduction="20000"/>
          </a:bodyPr>
          <a:lstStyle/>
          <a:p>
            <a:pPr algn="just"/>
            <a:r>
              <a:rPr lang="it-IT" dirty="0"/>
              <a:t>Fino al 2000, la Svezia era formalmente un paese confessionale: il luteranesimo era, da Costituzione, la religione ufficiale dello Stato.</a:t>
            </a:r>
          </a:p>
          <a:p>
            <a:r>
              <a:rPr lang="it-IT" dirty="0"/>
              <a:t>Il processo di secolarizzazione della società ha tuttavia portato fin dagli ‘60 a cambiamenti importanti. </a:t>
            </a:r>
          </a:p>
          <a:p>
            <a:r>
              <a:rPr lang="it-IT" dirty="0"/>
              <a:t>Dal 1969 il corso di religione nelle scuole pubbliche – che costituiscono la grande maggioranza – è OBBLIGATORIO per tutti (no dispensa per chi non è religioso). </a:t>
            </a:r>
          </a:p>
          <a:p>
            <a:r>
              <a:rPr lang="it-IT" dirty="0"/>
              <a:t>Il corso, però, ha perso il suo contenuto confessionale. </a:t>
            </a:r>
          </a:p>
          <a:p>
            <a:pPr algn="just"/>
            <a:r>
              <a:rPr lang="it-IT" dirty="0"/>
              <a:t>È incentrato su questioni di carattere etico e guarda a come trasversalmente le diverse religioni rispondono a tali esigenze. Normalmente si dà maggiore centralità al luteranesimo in quanto è la religione legata alla storia e alla cultura svedese. Gli insegnanti non sono formati in facoltà teologiche religiose, ma in università statali.</a:t>
            </a:r>
          </a:p>
          <a:p>
            <a:r>
              <a:rPr lang="it-IT" dirty="0"/>
              <a:t>Reale imparzialità? Calendario scolastico e occasioni celebrative si rifanno al luteranesimo. Lo stesso approccio basato sulle grandi domande etiche rifletterebbe una dimensione propria del cristianesimo</a:t>
            </a:r>
          </a:p>
          <a:p>
            <a:r>
              <a:rPr lang="it-IT" dirty="0"/>
              <a:t>Scuole private confessionali (anche islamiche) ma sovvenzionate stato  --&gt;in crescita</a:t>
            </a:r>
          </a:p>
        </p:txBody>
      </p:sp>
      <p:pic>
        <p:nvPicPr>
          <p:cNvPr id="4" name="Immagine 3">
            <a:extLst>
              <a:ext uri="{FF2B5EF4-FFF2-40B4-BE49-F238E27FC236}">
                <a16:creationId xmlns:a16="http://schemas.microsoft.com/office/drawing/2014/main" id="{168D659C-1C31-FBE9-9B21-99279CBBCB83}"/>
              </a:ext>
            </a:extLst>
          </p:cNvPr>
          <p:cNvPicPr>
            <a:picLocks noChangeAspect="1"/>
          </p:cNvPicPr>
          <p:nvPr/>
        </p:nvPicPr>
        <p:blipFill>
          <a:blip r:embed="rId2"/>
          <a:stretch>
            <a:fillRect/>
          </a:stretch>
        </p:blipFill>
        <p:spPr>
          <a:xfrm>
            <a:off x="0" y="0"/>
            <a:ext cx="12192000" cy="1206265"/>
          </a:xfrm>
          <a:prstGeom prst="rect">
            <a:avLst/>
          </a:prstGeom>
        </p:spPr>
      </p:pic>
    </p:spTree>
    <p:extLst>
      <p:ext uri="{BB962C8B-B14F-4D97-AF65-F5344CB8AC3E}">
        <p14:creationId xmlns:p14="http://schemas.microsoft.com/office/powerpoint/2010/main" val="4268220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1D2A12A-2588-B6F2-2C28-1F15CC22DC4B}"/>
              </a:ext>
            </a:extLst>
          </p:cNvPr>
          <p:cNvSpPr>
            <a:spLocks noGrp="1"/>
          </p:cNvSpPr>
          <p:nvPr>
            <p:ph type="title"/>
          </p:nvPr>
        </p:nvSpPr>
        <p:spPr>
          <a:xfrm>
            <a:off x="587829" y="1240971"/>
            <a:ext cx="10765971" cy="597159"/>
          </a:xfrm>
        </p:spPr>
        <p:txBody>
          <a:bodyPr>
            <a:noAutofit/>
          </a:bodyPr>
          <a:lstStyle/>
          <a:p>
            <a:pPr algn="just"/>
            <a:r>
              <a:rPr lang="it-IT" sz="2400" dirty="0"/>
              <a:t>Belgio (Comunità francese/comunità fiamminga): modello confessionale pluralizzato</a:t>
            </a:r>
          </a:p>
        </p:txBody>
      </p:sp>
      <p:sp>
        <p:nvSpPr>
          <p:cNvPr id="3" name="Segnaposto contenuto 2">
            <a:extLst>
              <a:ext uri="{FF2B5EF4-FFF2-40B4-BE49-F238E27FC236}">
                <a16:creationId xmlns:a16="http://schemas.microsoft.com/office/drawing/2014/main" id="{744CAAFA-947B-98D4-B79D-C2D1A25BE306}"/>
              </a:ext>
            </a:extLst>
          </p:cNvPr>
          <p:cNvSpPr>
            <a:spLocks noGrp="1"/>
          </p:cNvSpPr>
          <p:nvPr>
            <p:ph idx="1"/>
          </p:nvPr>
        </p:nvSpPr>
        <p:spPr>
          <a:xfrm>
            <a:off x="587828" y="2006082"/>
            <a:ext cx="11056776" cy="4329501"/>
          </a:xfrm>
        </p:spPr>
        <p:txBody>
          <a:bodyPr>
            <a:normAutofit fontScale="77500" lnSpcReduction="20000"/>
          </a:bodyPr>
          <a:lstStyle/>
          <a:p>
            <a:r>
              <a:rPr lang="it-IT" sz="2300" dirty="0">
                <a:latin typeface="+mn-lt"/>
              </a:rPr>
              <a:t>Art. 24, c. 1, § 4Cost: «e scuole organizzate dalle autorità pubbliche offrono fino al termine dell’obbligo scolastico </a:t>
            </a:r>
            <a:r>
              <a:rPr lang="it-IT" sz="2300" dirty="0">
                <a:highlight>
                  <a:srgbClr val="00FF00"/>
                </a:highlight>
                <a:latin typeface="+mn-lt"/>
              </a:rPr>
              <a:t>la scelta tra l’insegnamento di una delle religione riconosciut</a:t>
            </a:r>
            <a:r>
              <a:rPr lang="it-IT" sz="2300" dirty="0">
                <a:latin typeface="+mn-lt"/>
              </a:rPr>
              <a:t>e e </a:t>
            </a:r>
            <a:r>
              <a:rPr lang="it-IT" sz="2300" dirty="0">
                <a:highlight>
                  <a:srgbClr val="FFFF00"/>
                </a:highlight>
                <a:latin typeface="+mn-lt"/>
              </a:rPr>
              <a:t>quello della morale non confessionale</a:t>
            </a:r>
            <a:r>
              <a:rPr lang="it-IT" sz="2300" dirty="0">
                <a:latin typeface="+mn-lt"/>
              </a:rPr>
              <a:t>. Art. art. 24, c. 3, 2, Tutti gli allievi sottoposti all’obbligo scolastico hanno diritto a carico della comunità a </a:t>
            </a:r>
            <a:r>
              <a:rPr lang="it-IT" sz="2300" dirty="0">
                <a:highlight>
                  <a:srgbClr val="FFFF00"/>
                </a:highlight>
                <a:latin typeface="+mn-lt"/>
              </a:rPr>
              <a:t>un’educazione morale o religiosa</a:t>
            </a:r>
            <a:r>
              <a:rPr lang="it-IT" sz="2300" dirty="0">
                <a:latin typeface="+mn-lt"/>
              </a:rPr>
              <a:t>.</a:t>
            </a:r>
          </a:p>
          <a:p>
            <a:r>
              <a:rPr lang="it-IT" sz="2300" dirty="0">
                <a:latin typeface="+mn-lt"/>
              </a:rPr>
              <a:t>Importanza di una formazione etico/morale dello studente per avere un buon cittadino</a:t>
            </a:r>
            <a:endParaRPr lang="it-IT" sz="2300" dirty="0">
              <a:latin typeface="+mn-lt"/>
              <a:sym typeface="Wingdings" panose="05000000000000000000" pitchFamily="2" charset="2"/>
            </a:endParaRPr>
          </a:p>
          <a:p>
            <a:r>
              <a:rPr lang="it-IT" sz="2300" dirty="0">
                <a:latin typeface="+mn-lt"/>
                <a:sym typeface="Wingdings" panose="05000000000000000000" pitchFamily="2" charset="2"/>
              </a:rPr>
              <a:t>modello originario scuola pubblica: Vallonia 2 ore obbligatorie a settimana </a:t>
            </a:r>
            <a:endParaRPr lang="it-IT" sz="2300" dirty="0">
              <a:latin typeface="+mn-lt"/>
            </a:endParaRPr>
          </a:p>
          <a:p>
            <a:pPr lvl="1"/>
            <a:r>
              <a:rPr lang="it-IT" sz="2300" dirty="0">
                <a:latin typeface="+mn-lt"/>
              </a:rPr>
              <a:t>Formazione religiosa a carattere confessionale – ogni gruppo religioso ha il suo  (limitatamente alle religioni riconosciute</a:t>
            </a:r>
            <a:r>
              <a:rPr lang="it-IT" sz="2300" dirty="0">
                <a:latin typeface="+mn-lt"/>
                <a:sym typeface="Wingdings" panose="05000000000000000000" pitchFamily="2" charset="2"/>
              </a:rPr>
              <a:t></a:t>
            </a:r>
            <a:r>
              <a:rPr lang="it-IT" sz="2300" dirty="0">
                <a:latin typeface="+mn-lt"/>
              </a:rPr>
              <a:t> Cattolica, Islamica, Protestante, Anglicana, ebraica ortodossa) </a:t>
            </a:r>
            <a:r>
              <a:rPr lang="it-IT" sz="2300" b="1" dirty="0">
                <a:latin typeface="+mn-lt"/>
              </a:rPr>
              <a:t>o in alternativa</a:t>
            </a:r>
          </a:p>
          <a:p>
            <a:pPr lvl="1"/>
            <a:r>
              <a:rPr lang="it-IT" sz="2300" dirty="0">
                <a:latin typeface="+mn-lt"/>
              </a:rPr>
              <a:t>una formazione etica ateista/razionalista</a:t>
            </a:r>
          </a:p>
          <a:p>
            <a:r>
              <a:rPr lang="it-IT" sz="2300" dirty="0">
                <a:latin typeface="+mn-lt"/>
              </a:rPr>
              <a:t>Corte cost. 2015/34 parte francofona: insegnamento di etica non confessionale non è neutrale. Necessario prevedere dispensa.</a:t>
            </a:r>
          </a:p>
          <a:p>
            <a:r>
              <a:rPr lang="it-IT" sz="2300" dirty="0">
                <a:latin typeface="+mn-lt"/>
              </a:rPr>
              <a:t>Soluzione: </a:t>
            </a:r>
            <a:r>
              <a:rPr lang="en-GB" sz="2300" i="1" dirty="0">
                <a:effectLst/>
                <a:latin typeface="+mn-lt"/>
                <a:ea typeface="Calibri" panose="020F0502020204030204" pitchFamily="34" charset="0"/>
              </a:rPr>
              <a:t>Cours de Philosophie et de </a:t>
            </a:r>
            <a:r>
              <a:rPr lang="en-GB" sz="2300" i="1" dirty="0" err="1">
                <a:effectLst/>
                <a:latin typeface="+mn-lt"/>
                <a:ea typeface="Calibri" panose="020F0502020204030204" pitchFamily="34" charset="0"/>
              </a:rPr>
              <a:t>Citoyenneté</a:t>
            </a:r>
            <a:r>
              <a:rPr lang="en-GB" sz="2300" dirty="0">
                <a:effectLst/>
                <a:latin typeface="+mn-lt"/>
                <a:ea typeface="Calibri" panose="020F0502020204030204" pitchFamily="34" charset="0"/>
              </a:rPr>
              <a:t> (</a:t>
            </a:r>
            <a:r>
              <a:rPr lang="en-GB" sz="2300" dirty="0" err="1">
                <a:effectLst/>
                <a:latin typeface="+mn-lt"/>
                <a:ea typeface="Calibri" panose="020F0502020204030204" pitchFamily="34" charset="0"/>
              </a:rPr>
              <a:t>educazione</a:t>
            </a:r>
            <a:r>
              <a:rPr lang="en-GB" sz="2300" dirty="0">
                <a:effectLst/>
                <a:latin typeface="+mn-lt"/>
                <a:ea typeface="Calibri" panose="020F0502020204030204" pitchFamily="34" charset="0"/>
              </a:rPr>
              <a:t> </a:t>
            </a:r>
            <a:r>
              <a:rPr lang="en-GB" sz="2300" dirty="0" err="1">
                <a:effectLst/>
                <a:latin typeface="+mn-lt"/>
                <a:ea typeface="Calibri" panose="020F0502020204030204" pitchFamily="34" charset="0"/>
              </a:rPr>
              <a:t>civica</a:t>
            </a:r>
            <a:r>
              <a:rPr lang="en-GB" sz="2300" dirty="0">
                <a:effectLst/>
                <a:latin typeface="+mn-lt"/>
                <a:ea typeface="Calibri" panose="020F0502020204030204" pitchFamily="34" charset="0"/>
              </a:rPr>
              <a:t> e </a:t>
            </a:r>
            <a:r>
              <a:rPr lang="en-GB" sz="2300" dirty="0" err="1">
                <a:effectLst/>
                <a:latin typeface="+mn-lt"/>
                <a:ea typeface="Calibri" panose="020F0502020204030204" pitchFamily="34" charset="0"/>
              </a:rPr>
              <a:t>alla</a:t>
            </a:r>
            <a:r>
              <a:rPr lang="en-GB" sz="2300" dirty="0">
                <a:effectLst/>
                <a:latin typeface="+mn-lt"/>
                <a:ea typeface="Calibri" panose="020F0502020204030204" pitchFamily="34" charset="0"/>
              </a:rPr>
              <a:t> </a:t>
            </a:r>
            <a:r>
              <a:rPr lang="en-GB" sz="2300" dirty="0" err="1">
                <a:effectLst/>
                <a:latin typeface="+mn-lt"/>
                <a:ea typeface="Calibri" panose="020F0502020204030204" pitchFamily="34" charset="0"/>
              </a:rPr>
              <a:t>cittadinanza</a:t>
            </a:r>
            <a:r>
              <a:rPr lang="en-GB" sz="2300" dirty="0">
                <a:effectLst/>
                <a:latin typeface="+mn-lt"/>
                <a:ea typeface="Calibri" panose="020F0502020204030204" pitchFamily="34" charset="0"/>
              </a:rPr>
              <a:t> con </a:t>
            </a:r>
            <a:r>
              <a:rPr lang="en-GB" sz="2300" dirty="0" err="1">
                <a:effectLst/>
                <a:latin typeface="+mn-lt"/>
                <a:ea typeface="Calibri" panose="020F0502020204030204" pitchFamily="34" charset="0"/>
              </a:rPr>
              <a:t>elementi</a:t>
            </a:r>
            <a:r>
              <a:rPr lang="en-GB" sz="2300" dirty="0">
                <a:effectLst/>
                <a:latin typeface="+mn-lt"/>
                <a:ea typeface="Calibri" panose="020F0502020204030204" pitchFamily="34" charset="0"/>
              </a:rPr>
              <a:t> di </a:t>
            </a:r>
            <a:r>
              <a:rPr lang="en-GB" sz="2300" dirty="0" err="1">
                <a:effectLst/>
                <a:latin typeface="+mn-lt"/>
                <a:ea typeface="Calibri" panose="020F0502020204030204" pitchFamily="34" charset="0"/>
              </a:rPr>
              <a:t>storia</a:t>
            </a:r>
            <a:r>
              <a:rPr lang="en-GB" sz="2300" dirty="0">
                <a:effectLst/>
                <a:latin typeface="+mn-lt"/>
                <a:ea typeface="Calibri" panose="020F0502020204030204" pitchFamily="34" charset="0"/>
              </a:rPr>
              <a:t> </a:t>
            </a:r>
            <a:r>
              <a:rPr lang="en-GB" sz="2300" dirty="0" err="1">
                <a:effectLst/>
                <a:latin typeface="+mn-lt"/>
                <a:ea typeface="Calibri" panose="020F0502020204030204" pitchFamily="34" charset="0"/>
              </a:rPr>
              <a:t>della</a:t>
            </a:r>
            <a:r>
              <a:rPr lang="en-GB" sz="2300" dirty="0">
                <a:effectLst/>
                <a:latin typeface="+mn-lt"/>
                <a:ea typeface="Calibri" panose="020F0502020204030204" pitchFamily="34" charset="0"/>
              </a:rPr>
              <a:t> </a:t>
            </a:r>
            <a:r>
              <a:rPr lang="en-GB" sz="2300" dirty="0" err="1">
                <a:effectLst/>
                <a:latin typeface="+mn-lt"/>
                <a:ea typeface="Calibri" panose="020F0502020204030204" pitchFamily="34" charset="0"/>
              </a:rPr>
              <a:t>religione</a:t>
            </a:r>
            <a:r>
              <a:rPr lang="en-GB" sz="2300" dirty="0">
                <a:effectLst/>
                <a:latin typeface="+mn-lt"/>
                <a:ea typeface="Calibri" panose="020F0502020204030204" pitchFamily="34" charset="0"/>
              </a:rPr>
              <a:t> – </a:t>
            </a:r>
            <a:r>
              <a:rPr lang="en-GB" sz="2300" dirty="0" err="1">
                <a:effectLst/>
                <a:latin typeface="+mn-lt"/>
                <a:ea typeface="Calibri" panose="020F0502020204030204" pitchFamily="34" charset="0"/>
              </a:rPr>
              <a:t>obbligatorio</a:t>
            </a:r>
            <a:r>
              <a:rPr lang="en-GB" sz="2300" dirty="0">
                <a:effectLst/>
                <a:latin typeface="+mn-lt"/>
                <a:ea typeface="Calibri" panose="020F0502020204030204" pitchFamily="34" charset="0"/>
              </a:rPr>
              <a:t> per tutti, ma in modo </a:t>
            </a:r>
            <a:r>
              <a:rPr lang="en-GB" sz="2300" dirty="0" err="1">
                <a:effectLst/>
                <a:latin typeface="+mn-lt"/>
                <a:ea typeface="Calibri" panose="020F0502020204030204" pitchFamily="34" charset="0"/>
              </a:rPr>
              <a:t>complementare</a:t>
            </a:r>
            <a:r>
              <a:rPr lang="en-GB" sz="2300" dirty="0">
                <a:effectLst/>
                <a:latin typeface="+mn-lt"/>
                <a:ea typeface="Calibri" panose="020F0502020204030204" pitchFamily="34" charset="0"/>
              </a:rPr>
              <a:t> ad </a:t>
            </a:r>
            <a:r>
              <a:rPr lang="en-GB" sz="2300" dirty="0" err="1">
                <a:effectLst/>
                <a:latin typeface="+mn-lt"/>
                <a:ea typeface="Calibri" panose="020F0502020204030204" pitchFamily="34" charset="0"/>
              </a:rPr>
              <a:t>eventuale</a:t>
            </a:r>
            <a:r>
              <a:rPr lang="en-GB" sz="2300" dirty="0">
                <a:effectLst/>
                <a:latin typeface="+mn-lt"/>
                <a:ea typeface="Calibri" panose="020F0502020204030204" pitchFamily="34" charset="0"/>
              </a:rPr>
              <a:t>  </a:t>
            </a:r>
            <a:r>
              <a:rPr lang="en-GB" sz="2300" dirty="0" err="1">
                <a:effectLst/>
                <a:latin typeface="+mn-lt"/>
                <a:ea typeface="Calibri" panose="020F0502020204030204" pitchFamily="34" charset="0"/>
              </a:rPr>
              <a:t>insegnamento</a:t>
            </a:r>
            <a:r>
              <a:rPr lang="en-GB" sz="2300" dirty="0">
                <a:effectLst/>
                <a:latin typeface="+mn-lt"/>
                <a:ea typeface="Calibri" panose="020F0502020204030204" pitchFamily="34" charset="0"/>
              </a:rPr>
              <a:t> religioso o </a:t>
            </a:r>
            <a:r>
              <a:rPr lang="en-GB" sz="2300" dirty="0" err="1">
                <a:effectLst/>
                <a:latin typeface="+mn-lt"/>
                <a:ea typeface="Calibri" panose="020F0502020204030204" pitchFamily="34" charset="0"/>
              </a:rPr>
              <a:t>etico</a:t>
            </a:r>
            <a:r>
              <a:rPr lang="en-GB" sz="2300" dirty="0">
                <a:effectLst/>
                <a:latin typeface="+mn-lt"/>
                <a:ea typeface="Calibri" panose="020F0502020204030204" pitchFamily="34" charset="0"/>
              </a:rPr>
              <a:t> (1h di </a:t>
            </a:r>
            <a:r>
              <a:rPr lang="en-GB" sz="2300" dirty="0" err="1">
                <a:effectLst/>
                <a:latin typeface="+mn-lt"/>
                <a:ea typeface="Calibri" panose="020F0502020204030204" pitchFamily="34" charset="0"/>
              </a:rPr>
              <a:t>educazione</a:t>
            </a:r>
            <a:r>
              <a:rPr lang="en-GB" sz="2300" dirty="0">
                <a:effectLst/>
                <a:latin typeface="+mn-lt"/>
                <a:ea typeface="Calibri" panose="020F0502020204030204" pitchFamily="34" charset="0"/>
              </a:rPr>
              <a:t> </a:t>
            </a:r>
            <a:r>
              <a:rPr lang="en-GB" sz="2300" dirty="0" err="1">
                <a:effectLst/>
                <a:latin typeface="+mn-lt"/>
                <a:ea typeface="Calibri" panose="020F0502020204030204" pitchFamily="34" charset="0"/>
              </a:rPr>
              <a:t>cittadinanza</a:t>
            </a:r>
            <a:r>
              <a:rPr lang="en-GB" sz="2300" dirty="0">
                <a:latin typeface="+mn-lt"/>
                <a:ea typeface="Calibri" panose="020F0502020204030204" pitchFamily="34" charset="0"/>
              </a:rPr>
              <a:t> + 1h di </a:t>
            </a:r>
            <a:r>
              <a:rPr lang="en-GB" sz="2300" dirty="0" err="1">
                <a:latin typeface="+mn-lt"/>
                <a:ea typeface="Calibri" panose="020F0502020204030204" pitchFamily="34" charset="0"/>
              </a:rPr>
              <a:t>religione</a:t>
            </a:r>
            <a:r>
              <a:rPr lang="en-GB" sz="2300" dirty="0">
                <a:latin typeface="+mn-lt"/>
                <a:ea typeface="Calibri" panose="020F0502020204030204" pitchFamily="34" charset="0"/>
              </a:rPr>
              <a:t> O di </a:t>
            </a:r>
            <a:r>
              <a:rPr lang="en-GB" sz="2300" dirty="0" err="1">
                <a:latin typeface="+mn-lt"/>
                <a:ea typeface="Calibri" panose="020F0502020204030204" pitchFamily="34" charset="0"/>
              </a:rPr>
              <a:t>etica</a:t>
            </a:r>
            <a:r>
              <a:rPr lang="en-GB" sz="2300" dirty="0">
                <a:latin typeface="+mn-lt"/>
                <a:ea typeface="Calibri" panose="020F0502020204030204" pitchFamily="34" charset="0"/>
              </a:rPr>
              <a:t> non </a:t>
            </a:r>
            <a:r>
              <a:rPr lang="en-GB" sz="2300" dirty="0" err="1">
                <a:latin typeface="+mn-lt"/>
                <a:ea typeface="Calibri" panose="020F0502020204030204" pitchFamily="34" charset="0"/>
              </a:rPr>
              <a:t>confessionale</a:t>
            </a:r>
            <a:r>
              <a:rPr lang="en-GB" sz="2300" dirty="0">
                <a:latin typeface="+mn-lt"/>
                <a:ea typeface="Calibri" panose="020F0502020204030204" pitchFamily="34" charset="0"/>
              </a:rPr>
              <a:t> </a:t>
            </a:r>
            <a:r>
              <a:rPr lang="en-GB" sz="2300" dirty="0" err="1">
                <a:latin typeface="+mn-lt"/>
                <a:ea typeface="Calibri" panose="020F0502020204030204" pitchFamily="34" charset="0"/>
              </a:rPr>
              <a:t>oppure</a:t>
            </a:r>
            <a:r>
              <a:rPr lang="en-GB" sz="2300" dirty="0">
                <a:latin typeface="+mn-lt"/>
                <a:ea typeface="Calibri" panose="020F0502020204030204" pitchFamily="34" charset="0"/>
              </a:rPr>
              <a:t> 2 h solo di </a:t>
            </a:r>
            <a:r>
              <a:rPr lang="en-GB" sz="2300" dirty="0" err="1">
                <a:latin typeface="+mn-lt"/>
                <a:ea typeface="Calibri" panose="020F0502020204030204" pitchFamily="34" charset="0"/>
              </a:rPr>
              <a:t>educazione</a:t>
            </a:r>
            <a:r>
              <a:rPr lang="en-GB" sz="2300" dirty="0">
                <a:latin typeface="+mn-lt"/>
                <a:ea typeface="Calibri" panose="020F0502020204030204" pitchFamily="34" charset="0"/>
              </a:rPr>
              <a:t> </a:t>
            </a:r>
            <a:r>
              <a:rPr lang="en-GB" sz="2300" dirty="0" err="1">
                <a:latin typeface="+mn-lt"/>
                <a:ea typeface="Calibri" panose="020F0502020204030204" pitchFamily="34" charset="0"/>
              </a:rPr>
              <a:t>alla</a:t>
            </a:r>
            <a:r>
              <a:rPr lang="en-GB" sz="2300" dirty="0">
                <a:latin typeface="+mn-lt"/>
                <a:ea typeface="Calibri" panose="020F0502020204030204" pitchFamily="34" charset="0"/>
              </a:rPr>
              <a:t> </a:t>
            </a:r>
            <a:r>
              <a:rPr lang="en-GB" sz="2300" dirty="0" err="1">
                <a:latin typeface="+mn-lt"/>
                <a:ea typeface="Calibri" panose="020F0502020204030204" pitchFamily="34" charset="0"/>
              </a:rPr>
              <a:t>cittadinanza</a:t>
            </a:r>
            <a:r>
              <a:rPr lang="en-GB" sz="2300" dirty="0">
                <a:latin typeface="+mn-lt"/>
                <a:ea typeface="Calibri" panose="020F0502020204030204" pitchFamily="34" charset="0"/>
              </a:rPr>
              <a:t> se non </a:t>
            </a:r>
            <a:r>
              <a:rPr lang="en-GB" sz="2300" dirty="0" err="1">
                <a:latin typeface="+mn-lt"/>
                <a:ea typeface="Calibri" panose="020F0502020204030204" pitchFamily="34" charset="0"/>
              </a:rPr>
              <a:t>ti</a:t>
            </a:r>
            <a:r>
              <a:rPr lang="en-GB" sz="2300" dirty="0">
                <a:latin typeface="+mn-lt"/>
                <a:ea typeface="Calibri" panose="020F0502020204030204" pitchFamily="34" charset="0"/>
              </a:rPr>
              <a:t> </a:t>
            </a:r>
            <a:r>
              <a:rPr lang="en-GB" sz="2300" dirty="0" err="1">
                <a:latin typeface="+mn-lt"/>
                <a:ea typeface="Calibri" panose="020F0502020204030204" pitchFamily="34" charset="0"/>
              </a:rPr>
              <a:t>avvali</a:t>
            </a:r>
            <a:r>
              <a:rPr lang="en-GB" sz="2300" dirty="0">
                <a:latin typeface="+mn-lt"/>
                <a:ea typeface="Calibri" panose="020F0502020204030204" pitchFamily="34" charset="0"/>
              </a:rPr>
              <a:t> </a:t>
            </a:r>
            <a:r>
              <a:rPr lang="en-GB" sz="2300" dirty="0" err="1">
                <a:latin typeface="+mn-lt"/>
                <a:ea typeface="Calibri" panose="020F0502020204030204" pitchFamily="34" charset="0"/>
              </a:rPr>
              <a:t>dell’ora</a:t>
            </a:r>
            <a:r>
              <a:rPr lang="en-GB" sz="2300" dirty="0">
                <a:latin typeface="+mn-lt"/>
                <a:ea typeface="Calibri" panose="020F0502020204030204" pitchFamily="34" charset="0"/>
              </a:rPr>
              <a:t> </a:t>
            </a:r>
            <a:r>
              <a:rPr lang="en-GB" sz="2300" dirty="0" err="1">
                <a:latin typeface="+mn-lt"/>
                <a:ea typeface="Calibri" panose="020F0502020204030204" pitchFamily="34" charset="0"/>
              </a:rPr>
              <a:t>religione</a:t>
            </a:r>
            <a:r>
              <a:rPr lang="en-GB" sz="2300" dirty="0">
                <a:latin typeface="+mn-lt"/>
                <a:ea typeface="Calibri" panose="020F0502020204030204" pitchFamily="34" charset="0"/>
              </a:rPr>
              <a:t>/</a:t>
            </a:r>
            <a:r>
              <a:rPr lang="en-GB" sz="2300" dirty="0" err="1">
                <a:latin typeface="+mn-lt"/>
                <a:ea typeface="Calibri" panose="020F0502020204030204" pitchFamily="34" charset="0"/>
              </a:rPr>
              <a:t>etica</a:t>
            </a:r>
            <a:r>
              <a:rPr lang="en-GB" sz="2300" dirty="0">
                <a:latin typeface="+mn-lt"/>
                <a:ea typeface="Calibri" panose="020F0502020204030204" pitchFamily="34" charset="0"/>
              </a:rPr>
              <a:t> </a:t>
            </a:r>
          </a:p>
          <a:p>
            <a:pPr algn="just"/>
            <a:r>
              <a:rPr lang="en-GB" sz="2300" dirty="0" err="1">
                <a:latin typeface="+mn-lt"/>
                <a:ea typeface="Calibri" panose="020F0502020204030204" pitchFamily="34" charset="0"/>
              </a:rPr>
              <a:t>Però</a:t>
            </a:r>
            <a:r>
              <a:rPr lang="en-GB" sz="2300" dirty="0">
                <a:latin typeface="+mn-lt"/>
                <a:ea typeface="Calibri" panose="020F0502020204030204" pitchFamily="34" charset="0"/>
              </a:rPr>
              <a:t> Forte </a:t>
            </a:r>
            <a:r>
              <a:rPr lang="en-GB" sz="2300" dirty="0" err="1">
                <a:latin typeface="+mn-lt"/>
                <a:ea typeface="Calibri" panose="020F0502020204030204" pitchFamily="34" charset="0"/>
              </a:rPr>
              <a:t>componente</a:t>
            </a:r>
            <a:r>
              <a:rPr lang="en-GB" sz="2300" dirty="0">
                <a:latin typeface="+mn-lt"/>
                <a:ea typeface="Calibri" panose="020F0502020204030204" pitchFamily="34" charset="0"/>
              </a:rPr>
              <a:t> </a:t>
            </a:r>
            <a:r>
              <a:rPr lang="en-GB" sz="2300" dirty="0" err="1">
                <a:latin typeface="+mn-lt"/>
                <a:ea typeface="Calibri" panose="020F0502020204030204" pitchFamily="34" charset="0"/>
              </a:rPr>
              <a:t>scuola</a:t>
            </a:r>
            <a:r>
              <a:rPr lang="en-GB" sz="2300" dirty="0">
                <a:latin typeface="+mn-lt"/>
                <a:ea typeface="Calibri" panose="020F0502020204030204" pitchFamily="34" charset="0"/>
              </a:rPr>
              <a:t> </a:t>
            </a:r>
            <a:r>
              <a:rPr lang="en-GB" sz="2300" dirty="0" err="1">
                <a:latin typeface="+mn-lt"/>
                <a:ea typeface="Calibri" panose="020F0502020204030204" pitchFamily="34" charset="0"/>
              </a:rPr>
              <a:t>privata</a:t>
            </a:r>
            <a:r>
              <a:rPr lang="en-GB" sz="2300" dirty="0">
                <a:latin typeface="+mn-lt"/>
                <a:ea typeface="Calibri" panose="020F0502020204030204" pitchFamily="34" charset="0"/>
              </a:rPr>
              <a:t> Cattolica </a:t>
            </a:r>
            <a:r>
              <a:rPr lang="en-GB" sz="2300" dirty="0" err="1">
                <a:latin typeface="+mn-lt"/>
                <a:ea typeface="Calibri" panose="020F0502020204030204" pitchFamily="34" charset="0"/>
              </a:rPr>
              <a:t>sovvenzionata</a:t>
            </a:r>
            <a:endParaRPr lang="it-IT" sz="2300" dirty="0">
              <a:latin typeface="+mn-lt"/>
            </a:endParaRPr>
          </a:p>
          <a:p>
            <a:pPr marL="457200" lvl="1" indent="0">
              <a:buNone/>
            </a:pPr>
            <a:endParaRPr lang="it-IT" sz="2300" dirty="0">
              <a:latin typeface="+mn-lt"/>
            </a:endParaRPr>
          </a:p>
          <a:p>
            <a:pPr marL="457200" lvl="1" indent="0">
              <a:buNone/>
            </a:pPr>
            <a:endParaRPr lang="it-IT" dirty="0"/>
          </a:p>
        </p:txBody>
      </p:sp>
      <p:pic>
        <p:nvPicPr>
          <p:cNvPr id="4" name="Immagine 3">
            <a:extLst>
              <a:ext uri="{FF2B5EF4-FFF2-40B4-BE49-F238E27FC236}">
                <a16:creationId xmlns:a16="http://schemas.microsoft.com/office/drawing/2014/main" id="{BA8B9F08-5AFC-6100-3591-CA73E97BE4FC}"/>
              </a:ext>
            </a:extLst>
          </p:cNvPr>
          <p:cNvPicPr>
            <a:picLocks noChangeAspect="1"/>
          </p:cNvPicPr>
          <p:nvPr/>
        </p:nvPicPr>
        <p:blipFill>
          <a:blip r:embed="rId2"/>
          <a:stretch>
            <a:fillRect/>
          </a:stretch>
        </p:blipFill>
        <p:spPr>
          <a:xfrm>
            <a:off x="0" y="77904"/>
            <a:ext cx="12192000" cy="1206265"/>
          </a:xfrm>
          <a:prstGeom prst="rect">
            <a:avLst/>
          </a:prstGeom>
        </p:spPr>
      </p:pic>
    </p:spTree>
    <p:extLst>
      <p:ext uri="{BB962C8B-B14F-4D97-AF65-F5344CB8AC3E}">
        <p14:creationId xmlns:p14="http://schemas.microsoft.com/office/powerpoint/2010/main" val="27825217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B98BAD-88EA-1F10-22C7-E37C7DEFA12F}"/>
              </a:ext>
            </a:extLst>
          </p:cNvPr>
          <p:cNvSpPr>
            <a:spLocks noGrp="1"/>
          </p:cNvSpPr>
          <p:nvPr>
            <p:ph type="title"/>
          </p:nvPr>
        </p:nvSpPr>
        <p:spPr>
          <a:xfrm>
            <a:off x="690465" y="1335636"/>
            <a:ext cx="10663335" cy="502495"/>
          </a:xfrm>
        </p:spPr>
        <p:txBody>
          <a:bodyPr>
            <a:normAutofit fontScale="90000"/>
          </a:bodyPr>
          <a:lstStyle/>
          <a:p>
            <a:r>
              <a:rPr lang="it-IT" dirty="0" err="1"/>
              <a:t>England</a:t>
            </a:r>
            <a:r>
              <a:rPr lang="it-IT" dirty="0"/>
              <a:t> and Wales: </a:t>
            </a:r>
            <a:r>
              <a:rPr lang="it-IT" dirty="0" err="1"/>
              <a:t>about</a:t>
            </a:r>
            <a:r>
              <a:rPr lang="it-IT" dirty="0"/>
              <a:t> </a:t>
            </a:r>
            <a:r>
              <a:rPr lang="it-IT" dirty="0" err="1"/>
              <a:t>religion</a:t>
            </a:r>
            <a:r>
              <a:rPr lang="it-IT" dirty="0"/>
              <a:t> ma con coinvolgimento confessioni religiose</a:t>
            </a:r>
          </a:p>
        </p:txBody>
      </p:sp>
      <p:sp>
        <p:nvSpPr>
          <p:cNvPr id="3" name="Segnaposto contenuto 2">
            <a:extLst>
              <a:ext uri="{FF2B5EF4-FFF2-40B4-BE49-F238E27FC236}">
                <a16:creationId xmlns:a16="http://schemas.microsoft.com/office/drawing/2014/main" id="{19F8310D-7AFE-CCD3-D8EF-4A1697B59FF9}"/>
              </a:ext>
            </a:extLst>
          </p:cNvPr>
          <p:cNvSpPr>
            <a:spLocks noGrp="1"/>
          </p:cNvSpPr>
          <p:nvPr>
            <p:ph idx="1"/>
          </p:nvPr>
        </p:nvSpPr>
        <p:spPr>
          <a:xfrm>
            <a:off x="429208" y="2202023"/>
            <a:ext cx="11150081" cy="4002833"/>
          </a:xfrm>
        </p:spPr>
        <p:txBody>
          <a:bodyPr>
            <a:normAutofit fontScale="62500" lnSpcReduction="20000"/>
          </a:bodyPr>
          <a:lstStyle/>
          <a:p>
            <a:r>
              <a:rPr lang="it-IT" dirty="0">
                <a:latin typeface="+mn-lt"/>
              </a:rPr>
              <a:t>Sistema scolastico con componente pubblica, privata indipendente (a pagamento), privata ma sovvenzionata dallo Stato sia integralmente sia parzialmente.</a:t>
            </a:r>
            <a:r>
              <a:rPr lang="it-IT" dirty="0">
                <a:latin typeface="+mn-lt"/>
                <a:sym typeface="Wingdings" panose="05000000000000000000" pitchFamily="2" charset="2"/>
              </a:rPr>
              <a:t> + soldi, meno indipendenza</a:t>
            </a:r>
            <a:endParaRPr lang="it-IT" dirty="0">
              <a:latin typeface="+mn-lt"/>
            </a:endParaRPr>
          </a:p>
          <a:p>
            <a:r>
              <a:rPr lang="it-IT" dirty="0">
                <a:latin typeface="+mn-lt"/>
              </a:rPr>
              <a:t>Nella scuola pubblica e sovvenzionata 100%, si segue il modello SACRE: l</a:t>
            </a:r>
          </a:p>
          <a:p>
            <a:r>
              <a:rPr lang="it-IT" dirty="0">
                <a:latin typeface="+mn-lt"/>
              </a:rPr>
              <a:t>’insegnamento della religione, che rimane volontario, è impartito in modo aconfessionale e trasversale alle varie religioni. </a:t>
            </a:r>
          </a:p>
          <a:p>
            <a:r>
              <a:rPr lang="it-IT" dirty="0">
                <a:latin typeface="+mn-lt"/>
              </a:rPr>
              <a:t>È impartito da insegnanti professionisti che si sono formati in storia delle religioni, non scelti dalle confessioni religiose. </a:t>
            </a:r>
          </a:p>
          <a:p>
            <a:r>
              <a:rPr lang="it-IT" dirty="0">
                <a:latin typeface="+mn-lt"/>
              </a:rPr>
              <a:t>Tuttavia, il programma viene definito a livello locale da una Commissione in cui siedono rappresentanti del comune, degli insegnanti, della religione anglicana e delle altre religioni che territorialmente risultano presenti in modo consistente.</a:t>
            </a:r>
          </a:p>
          <a:p>
            <a:r>
              <a:rPr lang="it-IT" dirty="0">
                <a:latin typeface="+mn-lt"/>
              </a:rPr>
              <a:t>Nelle scuole private e quelle sovvenzionate, ma non integralmente, dallo Stato, storicamente anglicane e cattoliche, le scuole sono libere di seguire un insegnamento di tipo confessionale. Scuole possono selezionare alunni sulla base dell’appartenenza religiosa e/o condotte di vita conformi all’etica religiosa. </a:t>
            </a:r>
            <a:r>
              <a:rPr lang="it-IT" dirty="0">
                <a:latin typeface="+mn-lt"/>
                <a:sym typeface="Wingdings" panose="05000000000000000000" pitchFamily="2" charset="2"/>
              </a:rPr>
              <a:t> multiculturalismo ha portato a creazione di scuole musulmane, indù, ebraiche</a:t>
            </a:r>
          </a:p>
          <a:p>
            <a:r>
              <a:rPr lang="it-IT" dirty="0">
                <a:latin typeface="+mn-lt"/>
              </a:rPr>
              <a:t>Post 2001</a:t>
            </a:r>
            <a:r>
              <a:rPr lang="it-IT" dirty="0">
                <a:latin typeface="+mn-lt"/>
                <a:sym typeface="Wingdings" panose="05000000000000000000" pitchFamily="2" charset="2"/>
              </a:rPr>
              <a:t> </a:t>
            </a:r>
            <a:r>
              <a:rPr lang="it-IT" dirty="0">
                <a:latin typeface="+mn-lt"/>
              </a:rPr>
              <a:t>British </a:t>
            </a:r>
            <a:r>
              <a:rPr lang="it-IT" dirty="0" err="1">
                <a:latin typeface="+mn-lt"/>
              </a:rPr>
              <a:t>values</a:t>
            </a:r>
            <a:r>
              <a:rPr lang="it-IT" dirty="0">
                <a:latin typeface="+mn-lt"/>
              </a:rPr>
              <a:t> e previsto corso obbligatorio di educazione civica alla cittadinanza</a:t>
            </a:r>
          </a:p>
        </p:txBody>
      </p:sp>
      <p:pic>
        <p:nvPicPr>
          <p:cNvPr id="4" name="Immagine 3">
            <a:extLst>
              <a:ext uri="{FF2B5EF4-FFF2-40B4-BE49-F238E27FC236}">
                <a16:creationId xmlns:a16="http://schemas.microsoft.com/office/drawing/2014/main" id="{CD13D6D1-53D8-BD7F-AE86-D74E890208F6}"/>
              </a:ext>
            </a:extLst>
          </p:cNvPr>
          <p:cNvPicPr>
            <a:picLocks noChangeAspect="1"/>
          </p:cNvPicPr>
          <p:nvPr/>
        </p:nvPicPr>
        <p:blipFill>
          <a:blip r:embed="rId2"/>
          <a:stretch>
            <a:fillRect/>
          </a:stretch>
        </p:blipFill>
        <p:spPr>
          <a:xfrm>
            <a:off x="0" y="0"/>
            <a:ext cx="12192000" cy="1206265"/>
          </a:xfrm>
          <a:prstGeom prst="rect">
            <a:avLst/>
          </a:prstGeom>
        </p:spPr>
      </p:pic>
    </p:spTree>
    <p:extLst>
      <p:ext uri="{BB962C8B-B14F-4D97-AF65-F5344CB8AC3E}">
        <p14:creationId xmlns:p14="http://schemas.microsoft.com/office/powerpoint/2010/main" val="10083728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9E1B6B-9481-8EA3-BFA2-229C2DC618F9}"/>
              </a:ext>
            </a:extLst>
          </p:cNvPr>
          <p:cNvSpPr>
            <a:spLocks noGrp="1"/>
          </p:cNvSpPr>
          <p:nvPr>
            <p:ph type="title"/>
          </p:nvPr>
        </p:nvSpPr>
        <p:spPr>
          <a:xfrm>
            <a:off x="351453" y="1175657"/>
            <a:ext cx="11002347" cy="541177"/>
          </a:xfrm>
        </p:spPr>
        <p:txBody>
          <a:bodyPr/>
          <a:lstStyle/>
          <a:p>
            <a:r>
              <a:rPr lang="it-IT" dirty="0"/>
              <a:t>La giurisprudenza della Corte EDU: </a:t>
            </a:r>
            <a:r>
              <a:rPr lang="it-IT" dirty="0" err="1"/>
              <a:t>Folgero</a:t>
            </a:r>
            <a:r>
              <a:rPr lang="it-IT" dirty="0"/>
              <a:t> vs. </a:t>
            </a:r>
            <a:r>
              <a:rPr lang="it-IT" dirty="0" err="1"/>
              <a:t>Norway</a:t>
            </a:r>
            <a:r>
              <a:rPr lang="it-IT" dirty="0"/>
              <a:t>- 2007</a:t>
            </a:r>
          </a:p>
        </p:txBody>
      </p:sp>
      <p:sp>
        <p:nvSpPr>
          <p:cNvPr id="3" name="Segnaposto contenuto 2">
            <a:extLst>
              <a:ext uri="{FF2B5EF4-FFF2-40B4-BE49-F238E27FC236}">
                <a16:creationId xmlns:a16="http://schemas.microsoft.com/office/drawing/2014/main" id="{02FCF0A6-497B-665C-4B2A-68C9195F9378}"/>
              </a:ext>
            </a:extLst>
          </p:cNvPr>
          <p:cNvSpPr>
            <a:spLocks noGrp="1"/>
          </p:cNvSpPr>
          <p:nvPr>
            <p:ph idx="1"/>
          </p:nvPr>
        </p:nvSpPr>
        <p:spPr>
          <a:xfrm>
            <a:off x="0" y="1716834"/>
            <a:ext cx="11943183" cy="4711958"/>
          </a:xfrm>
        </p:spPr>
        <p:txBody>
          <a:bodyPr>
            <a:noAutofit/>
          </a:bodyPr>
          <a:lstStyle/>
          <a:p>
            <a:pPr algn="just"/>
            <a:r>
              <a:rPr lang="it-IT" sz="1600" dirty="0"/>
              <a:t>Art. 2 Cost Norvegia: </a:t>
            </a:r>
            <a:r>
              <a:rPr lang="en-US" sz="1600" dirty="0"/>
              <a:t>The Evangelical Lutheran Religion remains the State’s official religion. Residents who subscribe to it are obliged to educate their children likewise.”</a:t>
            </a:r>
          </a:p>
          <a:p>
            <a:pPr algn="just"/>
            <a:r>
              <a:rPr lang="en-US" sz="1600" dirty="0" err="1"/>
              <a:t>Insegnamento</a:t>
            </a:r>
            <a:r>
              <a:rPr lang="en-US" sz="1600" dirty="0"/>
              <a:t> </a:t>
            </a:r>
            <a:r>
              <a:rPr lang="en-US" sz="1600" dirty="0" err="1"/>
              <a:t>religione</a:t>
            </a:r>
            <a:r>
              <a:rPr lang="en-US" sz="1600" dirty="0"/>
              <a:t> </a:t>
            </a:r>
            <a:r>
              <a:rPr lang="en-US" sz="1600" dirty="0" err="1"/>
              <a:t>luterana</a:t>
            </a:r>
            <a:r>
              <a:rPr lang="en-US" sz="1600" dirty="0"/>
              <a:t> </a:t>
            </a:r>
            <a:r>
              <a:rPr lang="en-US" sz="1600" dirty="0" err="1"/>
              <a:t>scuola</a:t>
            </a:r>
            <a:r>
              <a:rPr lang="en-US" sz="1600" dirty="0"/>
              <a:t> </a:t>
            </a:r>
            <a:r>
              <a:rPr lang="en-US" sz="1600" dirty="0" err="1"/>
              <a:t>pubblica</a:t>
            </a:r>
            <a:r>
              <a:rPr lang="en-US" sz="1600" dirty="0"/>
              <a:t> con </a:t>
            </a:r>
            <a:r>
              <a:rPr lang="en-US" sz="1600" dirty="0" err="1"/>
              <a:t>possibile</a:t>
            </a:r>
            <a:r>
              <a:rPr lang="en-US" sz="1600" dirty="0"/>
              <a:t> </a:t>
            </a:r>
            <a:r>
              <a:rPr lang="en-US" sz="1600" dirty="0" err="1"/>
              <a:t>dispensa</a:t>
            </a:r>
            <a:r>
              <a:rPr lang="en-US" sz="1600" dirty="0">
                <a:sym typeface="Wingdings" panose="05000000000000000000" pitchFamily="2" charset="2"/>
              </a:rPr>
              <a:t> ma dal 1998 nuovo Corso</a:t>
            </a:r>
            <a:r>
              <a:rPr lang="en-US" sz="1600" b="1" dirty="0">
                <a:sym typeface="Wingdings" panose="05000000000000000000" pitchFamily="2" charset="2"/>
              </a:rPr>
              <a:t> </a:t>
            </a:r>
            <a:r>
              <a:rPr lang="en-US" sz="1600" b="1" dirty="0" err="1">
                <a:sym typeface="Wingdings" panose="05000000000000000000" pitchFamily="2" charset="2"/>
              </a:rPr>
              <a:t>obbligatorio</a:t>
            </a:r>
            <a:r>
              <a:rPr lang="en-US" sz="1600" b="1" dirty="0">
                <a:sym typeface="Wingdings" panose="05000000000000000000" pitchFamily="2" charset="2"/>
              </a:rPr>
              <a:t> </a:t>
            </a:r>
            <a:r>
              <a:rPr lang="en-US" sz="1600" dirty="0">
                <a:sym typeface="Wingdings" panose="05000000000000000000" pitchFamily="2" charset="2"/>
              </a:rPr>
              <a:t>senza </a:t>
            </a:r>
            <a:r>
              <a:rPr lang="en-US" sz="1600" dirty="0" err="1">
                <a:sym typeface="Wingdings" panose="05000000000000000000" pitchFamily="2" charset="2"/>
              </a:rPr>
              <a:t>esenzione</a:t>
            </a:r>
            <a:r>
              <a:rPr lang="en-US" sz="1600" dirty="0">
                <a:sym typeface="Wingdings" panose="05000000000000000000" pitchFamily="2" charset="2"/>
              </a:rPr>
              <a:t>: </a:t>
            </a:r>
            <a:r>
              <a:rPr lang="it-IT" sz="1600" dirty="0" err="1"/>
              <a:t>Christianity</a:t>
            </a:r>
            <a:r>
              <a:rPr lang="it-IT" sz="1600" dirty="0"/>
              <a:t>, </a:t>
            </a:r>
            <a:r>
              <a:rPr lang="it-IT" sz="1600" dirty="0" err="1"/>
              <a:t>religion</a:t>
            </a:r>
            <a:r>
              <a:rPr lang="it-IT" sz="1600" dirty="0"/>
              <a:t> and </a:t>
            </a:r>
            <a:r>
              <a:rPr lang="it-IT" sz="1600" dirty="0" err="1"/>
              <a:t>philosophy</a:t>
            </a:r>
            <a:r>
              <a:rPr lang="it-IT" sz="1600" dirty="0"/>
              <a:t> (KRL)</a:t>
            </a:r>
          </a:p>
          <a:p>
            <a:pPr algn="just"/>
            <a:r>
              <a:rPr lang="en-US" sz="1600" dirty="0"/>
              <a:t>22. Section 1-2(1) provided: “</a:t>
            </a:r>
            <a:r>
              <a:rPr lang="en-US" sz="1600" dirty="0">
                <a:highlight>
                  <a:srgbClr val="FFFF00"/>
                </a:highlight>
              </a:rPr>
              <a:t>The object of primary and lower secondary education shall </a:t>
            </a:r>
            <a:r>
              <a:rPr lang="en-US" sz="1600" dirty="0"/>
              <a:t>be, in agreement and cooperation with the home, to help </a:t>
            </a:r>
            <a:r>
              <a:rPr lang="en-US" sz="1600" dirty="0">
                <a:highlight>
                  <a:srgbClr val="FFFF00"/>
                </a:highlight>
              </a:rPr>
              <a:t>give pupils a Christian and </a:t>
            </a:r>
            <a:r>
              <a:rPr lang="en-US" sz="1600" dirty="0">
                <a:highlight>
                  <a:srgbClr val="00FF00"/>
                </a:highlight>
              </a:rPr>
              <a:t>mora</a:t>
            </a:r>
            <a:r>
              <a:rPr lang="en-US" sz="1600" dirty="0">
                <a:highlight>
                  <a:srgbClr val="FFFF00"/>
                </a:highlight>
              </a:rPr>
              <a:t>l upbringing</a:t>
            </a:r>
            <a:r>
              <a:rPr lang="en-US" sz="1600" dirty="0"/>
              <a:t>, to develop their mental and physical abilities, and to give them good general knowledge so that they may become useful and independent human beings at home and in society.” </a:t>
            </a:r>
          </a:p>
          <a:p>
            <a:r>
              <a:rPr lang="en-US" sz="1600" dirty="0"/>
              <a:t>23. Section 2-4 read: “Instruction in Christianity, religion and philosophy shall </a:t>
            </a:r>
          </a:p>
          <a:p>
            <a:r>
              <a:rPr lang="en-US" sz="1600" dirty="0"/>
              <a:t>(</a:t>
            </a:r>
            <a:r>
              <a:rPr lang="en-US" sz="1600" dirty="0" err="1"/>
              <a:t>i</a:t>
            </a:r>
            <a:r>
              <a:rPr lang="en-US" sz="1600" dirty="0"/>
              <a:t>) transmit</a:t>
            </a:r>
            <a:r>
              <a:rPr lang="en-US" sz="1600" dirty="0">
                <a:highlight>
                  <a:srgbClr val="00FFFF"/>
                </a:highlight>
              </a:rPr>
              <a:t> thorough </a:t>
            </a:r>
            <a:r>
              <a:rPr lang="en-US" sz="1600" dirty="0"/>
              <a:t>k</a:t>
            </a:r>
            <a:r>
              <a:rPr lang="en-US" sz="1600" dirty="0">
                <a:highlight>
                  <a:srgbClr val="00FF00"/>
                </a:highlight>
              </a:rPr>
              <a:t>nowledge </a:t>
            </a:r>
            <a:r>
              <a:rPr lang="en-US" sz="1600" dirty="0"/>
              <a:t>of the Bible and Christianity in </a:t>
            </a:r>
            <a:r>
              <a:rPr lang="en-US" sz="1600" dirty="0">
                <a:highlight>
                  <a:srgbClr val="FFFF00"/>
                </a:highlight>
              </a:rPr>
              <a:t>the form of cultural heritage </a:t>
            </a:r>
            <a:r>
              <a:rPr lang="en-US" sz="1600" dirty="0"/>
              <a:t>and the </a:t>
            </a:r>
            <a:r>
              <a:rPr lang="en-US" sz="1600" dirty="0">
                <a:highlight>
                  <a:srgbClr val="FFFF00"/>
                </a:highlight>
              </a:rPr>
              <a:t>Evangelical Lutheran Faith</a:t>
            </a:r>
            <a:r>
              <a:rPr lang="en-US" sz="1600" dirty="0"/>
              <a:t>; </a:t>
            </a:r>
          </a:p>
          <a:p>
            <a:r>
              <a:rPr lang="en-US" sz="1600" dirty="0"/>
              <a:t>(ii) </a:t>
            </a:r>
            <a:r>
              <a:rPr lang="en-US" sz="1600" dirty="0">
                <a:highlight>
                  <a:srgbClr val="FFFF00"/>
                </a:highlight>
              </a:rPr>
              <a:t>transmit </a:t>
            </a:r>
            <a:r>
              <a:rPr lang="en-US" sz="1600" dirty="0">
                <a:highlight>
                  <a:srgbClr val="00FF00"/>
                </a:highlight>
              </a:rPr>
              <a:t>knowledge </a:t>
            </a:r>
            <a:r>
              <a:rPr lang="en-US" sz="1600" dirty="0">
                <a:highlight>
                  <a:srgbClr val="FFFF00"/>
                </a:highlight>
              </a:rPr>
              <a:t>of other Christian communities</a:t>
            </a:r>
            <a:r>
              <a:rPr lang="en-US" sz="1600" dirty="0"/>
              <a:t>; </a:t>
            </a:r>
          </a:p>
          <a:p>
            <a:r>
              <a:rPr lang="en-US" sz="1600" dirty="0"/>
              <a:t>(iii) transmit </a:t>
            </a:r>
            <a:r>
              <a:rPr lang="en-US" sz="1600" dirty="0">
                <a:highlight>
                  <a:srgbClr val="00FF00"/>
                </a:highlight>
              </a:rPr>
              <a:t>knowledge</a:t>
            </a:r>
            <a:r>
              <a:rPr lang="en-US" sz="1600" dirty="0"/>
              <a:t> of </a:t>
            </a:r>
            <a:r>
              <a:rPr lang="en-US" sz="1600" dirty="0">
                <a:highlight>
                  <a:srgbClr val="FFFF00"/>
                </a:highlight>
              </a:rPr>
              <a:t>other world religions and philosophies</a:t>
            </a:r>
            <a:r>
              <a:rPr lang="en-US" sz="1600" dirty="0"/>
              <a:t>, and ethical and philosophical subjects; </a:t>
            </a:r>
          </a:p>
          <a:p>
            <a:r>
              <a:rPr lang="en-US" sz="1600" dirty="0"/>
              <a:t>(iv) promote </a:t>
            </a:r>
            <a:r>
              <a:rPr lang="en-US" sz="1600" dirty="0">
                <a:highlight>
                  <a:srgbClr val="FFFF00"/>
                </a:highlight>
              </a:rPr>
              <a:t>understanding and respect for Christian and </a:t>
            </a:r>
            <a:r>
              <a:rPr lang="en-US" sz="1600" dirty="0"/>
              <a:t>h</a:t>
            </a:r>
            <a:r>
              <a:rPr lang="en-US" sz="1600" dirty="0">
                <a:highlight>
                  <a:srgbClr val="FFFF00"/>
                </a:highlight>
              </a:rPr>
              <a:t>umanist values</a:t>
            </a:r>
            <a:r>
              <a:rPr lang="en-US" sz="1600" dirty="0"/>
              <a:t>; and </a:t>
            </a:r>
          </a:p>
          <a:p>
            <a:r>
              <a:rPr lang="en-US" sz="1600" dirty="0"/>
              <a:t>(v) promote understanding, respect and the ability to maintain a dialogue between people with different perceptions of beliefs and convictions. Instruction in Christianity, religion and philosophy is an ordinary school subject</a:t>
            </a:r>
            <a:r>
              <a:rPr lang="en-US" sz="1600" dirty="0">
                <a:highlight>
                  <a:srgbClr val="FFFF00"/>
                </a:highlight>
              </a:rPr>
              <a:t>, which should normally bring together</a:t>
            </a:r>
            <a:r>
              <a:rPr lang="en-US" sz="1600" dirty="0">
                <a:highlight>
                  <a:srgbClr val="00FF00"/>
                </a:highlight>
              </a:rPr>
              <a:t> all </a:t>
            </a:r>
            <a:r>
              <a:rPr lang="en-US" sz="1600" dirty="0">
                <a:highlight>
                  <a:srgbClr val="FFFF00"/>
                </a:highlight>
              </a:rPr>
              <a:t>pupils. </a:t>
            </a:r>
            <a:r>
              <a:rPr lang="en-US" sz="1600" dirty="0"/>
              <a:t>The subject shall not be taught in a </a:t>
            </a:r>
            <a:r>
              <a:rPr lang="en-US" sz="1600" dirty="0">
                <a:highlight>
                  <a:srgbClr val="FFFF00"/>
                </a:highlight>
              </a:rPr>
              <a:t>preaching manner</a:t>
            </a:r>
          </a:p>
          <a:p>
            <a:r>
              <a:rPr lang="en-US" sz="1600" dirty="0" err="1">
                <a:highlight>
                  <a:srgbClr val="FFFF00"/>
                </a:highlight>
              </a:rPr>
              <a:t>Folgero</a:t>
            </a:r>
            <a:r>
              <a:rPr lang="en-US" sz="1600" dirty="0">
                <a:highlight>
                  <a:srgbClr val="FFFF00"/>
                </a:highlight>
              </a:rPr>
              <a:t>: I </a:t>
            </a:r>
            <a:r>
              <a:rPr lang="en-US" sz="1600" dirty="0" err="1">
                <a:highlight>
                  <a:srgbClr val="FFFF00"/>
                </a:highlight>
              </a:rPr>
              <a:t>genitori</a:t>
            </a:r>
            <a:r>
              <a:rPr lang="en-US" sz="1600" dirty="0">
                <a:highlight>
                  <a:srgbClr val="FFFF00"/>
                </a:highlight>
              </a:rPr>
              <a:t>, </a:t>
            </a:r>
            <a:r>
              <a:rPr lang="en-US" sz="1600" dirty="0" err="1">
                <a:highlight>
                  <a:srgbClr val="FFFF00"/>
                </a:highlight>
              </a:rPr>
              <a:t>atei</a:t>
            </a:r>
            <a:r>
              <a:rPr lang="en-US" sz="1600" dirty="0">
                <a:highlight>
                  <a:srgbClr val="FFFF00"/>
                </a:highlight>
              </a:rPr>
              <a:t>, </a:t>
            </a:r>
            <a:r>
              <a:rPr lang="en-US" sz="1600" dirty="0" err="1">
                <a:highlight>
                  <a:srgbClr val="FFFF00"/>
                </a:highlight>
              </a:rPr>
              <a:t>desiderano</a:t>
            </a:r>
            <a:r>
              <a:rPr lang="en-US" sz="1600" dirty="0">
                <a:highlight>
                  <a:srgbClr val="FFFF00"/>
                </a:highlight>
              </a:rPr>
              <a:t> </a:t>
            </a:r>
            <a:r>
              <a:rPr lang="en-US" sz="1600" dirty="0" err="1">
                <a:highlight>
                  <a:srgbClr val="FFFF00"/>
                </a:highlight>
              </a:rPr>
              <a:t>che</a:t>
            </a:r>
            <a:r>
              <a:rPr lang="en-US" sz="1600" dirty="0">
                <a:highlight>
                  <a:srgbClr val="FFFF00"/>
                </a:highlight>
              </a:rPr>
              <a:t> I </a:t>
            </a:r>
            <a:r>
              <a:rPr lang="en-US" sz="1600" dirty="0" err="1">
                <a:highlight>
                  <a:srgbClr val="FFFF00"/>
                </a:highlight>
              </a:rPr>
              <a:t>figli</a:t>
            </a:r>
            <a:r>
              <a:rPr lang="en-US" sz="1600" dirty="0">
                <a:highlight>
                  <a:srgbClr val="FFFF00"/>
                </a:highlight>
              </a:rPr>
              <a:t> </a:t>
            </a:r>
            <a:r>
              <a:rPr lang="en-US" sz="1600" dirty="0" err="1">
                <a:highlight>
                  <a:srgbClr val="FFFF00"/>
                </a:highlight>
              </a:rPr>
              <a:t>vengano</a:t>
            </a:r>
            <a:r>
              <a:rPr lang="en-US" sz="1600" dirty="0">
                <a:highlight>
                  <a:srgbClr val="FFFF00"/>
                </a:highlight>
              </a:rPr>
              <a:t> </a:t>
            </a:r>
            <a:r>
              <a:rPr lang="en-US" sz="1600" dirty="0" err="1">
                <a:highlight>
                  <a:srgbClr val="FFFF00"/>
                </a:highlight>
              </a:rPr>
              <a:t>esentati</a:t>
            </a:r>
            <a:r>
              <a:rPr lang="en-US" sz="1600" dirty="0">
                <a:highlight>
                  <a:srgbClr val="FFFF00"/>
                </a:highlight>
              </a:rPr>
              <a:t>. </a:t>
            </a:r>
            <a:r>
              <a:rPr lang="en-US" sz="1600" dirty="0" err="1">
                <a:highlight>
                  <a:srgbClr val="FFFF00"/>
                </a:highlight>
              </a:rPr>
              <a:t>Invocano</a:t>
            </a:r>
            <a:r>
              <a:rPr lang="en-US" sz="1600" dirty="0">
                <a:highlight>
                  <a:srgbClr val="FFFF00"/>
                </a:highlight>
              </a:rPr>
              <a:t> la </a:t>
            </a:r>
            <a:r>
              <a:rPr lang="en-US" sz="1600" dirty="0" err="1">
                <a:highlight>
                  <a:srgbClr val="FFFF00"/>
                </a:highlight>
              </a:rPr>
              <a:t>violazione</a:t>
            </a:r>
            <a:r>
              <a:rPr lang="en-US" sz="1600" dirty="0">
                <a:highlight>
                  <a:srgbClr val="FFFF00"/>
                </a:highlight>
              </a:rPr>
              <a:t> </a:t>
            </a:r>
            <a:r>
              <a:rPr lang="en-US" sz="1600" dirty="0" err="1">
                <a:highlight>
                  <a:srgbClr val="FFFF00"/>
                </a:highlight>
              </a:rPr>
              <a:t>dell’art</a:t>
            </a:r>
            <a:r>
              <a:rPr lang="en-US" sz="1600" dirty="0">
                <a:highlight>
                  <a:srgbClr val="FFFF00"/>
                </a:highlight>
              </a:rPr>
              <a:t>. 2, </a:t>
            </a:r>
            <a:r>
              <a:rPr lang="en-US" sz="1600" dirty="0" err="1">
                <a:highlight>
                  <a:srgbClr val="FFFF00"/>
                </a:highlight>
              </a:rPr>
              <a:t>Protocollo</a:t>
            </a:r>
            <a:r>
              <a:rPr lang="en-US" sz="1600" dirty="0">
                <a:highlight>
                  <a:srgbClr val="FFFF00"/>
                </a:highlight>
              </a:rPr>
              <a:t> 1. </a:t>
            </a:r>
            <a:r>
              <a:rPr lang="en-US" sz="1600" dirty="0" err="1">
                <a:highlight>
                  <a:srgbClr val="FFFF00"/>
                </a:highlight>
              </a:rPr>
              <a:t>Cedu</a:t>
            </a:r>
            <a:endParaRPr lang="it-IT" sz="1600" dirty="0">
              <a:highlight>
                <a:srgbClr val="FFFF00"/>
              </a:highlight>
            </a:endParaRPr>
          </a:p>
        </p:txBody>
      </p:sp>
    </p:spTree>
    <p:extLst>
      <p:ext uri="{BB962C8B-B14F-4D97-AF65-F5344CB8AC3E}">
        <p14:creationId xmlns:p14="http://schemas.microsoft.com/office/powerpoint/2010/main" val="29677637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6A7EE44-298E-C942-CC95-4C70EC82B148}"/>
              </a:ext>
            </a:extLst>
          </p:cNvPr>
          <p:cNvSpPr>
            <a:spLocks noGrp="1"/>
          </p:cNvSpPr>
          <p:nvPr>
            <p:ph type="title"/>
          </p:nvPr>
        </p:nvSpPr>
        <p:spPr>
          <a:xfrm>
            <a:off x="838200" y="1335636"/>
            <a:ext cx="10515600" cy="539817"/>
          </a:xfrm>
        </p:spPr>
        <p:txBody>
          <a:bodyPr/>
          <a:lstStyle/>
          <a:p>
            <a:r>
              <a:rPr lang="it-IT" dirty="0" err="1"/>
              <a:t>Folgero</a:t>
            </a:r>
            <a:r>
              <a:rPr lang="it-IT" dirty="0"/>
              <a:t> vs. </a:t>
            </a:r>
            <a:r>
              <a:rPr lang="it-IT" dirty="0" err="1"/>
              <a:t>Norway</a:t>
            </a:r>
            <a:r>
              <a:rPr lang="it-IT" dirty="0"/>
              <a:t> Corte </a:t>
            </a:r>
            <a:r>
              <a:rPr lang="it-IT" dirty="0" err="1"/>
              <a:t>edu</a:t>
            </a:r>
            <a:r>
              <a:rPr lang="it-IT" dirty="0"/>
              <a:t> segue</a:t>
            </a:r>
          </a:p>
        </p:txBody>
      </p:sp>
      <p:sp>
        <p:nvSpPr>
          <p:cNvPr id="3" name="Segnaposto contenuto 2">
            <a:extLst>
              <a:ext uri="{FF2B5EF4-FFF2-40B4-BE49-F238E27FC236}">
                <a16:creationId xmlns:a16="http://schemas.microsoft.com/office/drawing/2014/main" id="{8B29DA3F-397C-A30B-B5DC-84AFCC94B343}"/>
              </a:ext>
            </a:extLst>
          </p:cNvPr>
          <p:cNvSpPr>
            <a:spLocks noGrp="1"/>
          </p:cNvSpPr>
          <p:nvPr>
            <p:ph idx="1"/>
          </p:nvPr>
        </p:nvSpPr>
        <p:spPr>
          <a:xfrm>
            <a:off x="513184" y="1880590"/>
            <a:ext cx="10588690" cy="4305606"/>
          </a:xfrm>
        </p:spPr>
        <p:txBody>
          <a:bodyPr>
            <a:normAutofit fontScale="70000" lnSpcReduction="20000"/>
          </a:bodyPr>
          <a:lstStyle/>
          <a:p>
            <a:r>
              <a:rPr lang="it-IT" dirty="0"/>
              <a:t>Parametro usato dalla Corte: art. 2 Prot. </a:t>
            </a:r>
            <a:r>
              <a:rPr lang="it-IT" dirty="0" err="1"/>
              <a:t>Add</a:t>
            </a:r>
            <a:r>
              <a:rPr lang="it-IT" dirty="0"/>
              <a:t>. I: «Il diritto all’istruzione non può essere rifiutato a nessuno. Lo Stato, nell’esercizio delle sue funzioni che assume nel campo dell’educazione e dell’insegnamento, deve rispettare il diritto dei genitori di assicurare tale educazione e tale insegnamento secondo le loro convinzioni religiose e filosofiche».</a:t>
            </a:r>
          </a:p>
          <a:p>
            <a:pPr algn="just"/>
            <a:r>
              <a:rPr lang="it-IT" dirty="0"/>
              <a:t>In materia di relazione tra Stato e religione, gli stati parte mostrano una grande varietà di posizioni. Il margine di apprezzamento nazionale è elevato e di conseguenza la tutela garantita dalla corte è minimale</a:t>
            </a:r>
          </a:p>
          <a:p>
            <a:r>
              <a:rPr lang="it-IT" dirty="0"/>
              <a:t>L’insegnamento della religione è tale da potenzialmente intaccare l’art.  2 prot. 1.  Il fine è quello di evitare </a:t>
            </a:r>
            <a:r>
              <a:rPr lang="it-IT" dirty="0">
                <a:highlight>
                  <a:srgbClr val="00FF00"/>
                </a:highlight>
              </a:rPr>
              <a:t>ogni indottrinamento </a:t>
            </a:r>
            <a:r>
              <a:rPr lang="it-IT" dirty="0"/>
              <a:t>da parte dello Stato</a:t>
            </a:r>
          </a:p>
          <a:p>
            <a:r>
              <a:rPr lang="it-IT" dirty="0"/>
              <a:t>Il corso di religione può essere di tipo confessionale ma allora</a:t>
            </a:r>
            <a:r>
              <a:rPr lang="it-IT" dirty="0">
                <a:sym typeface="Wingdings" panose="05000000000000000000" pitchFamily="2" charset="2"/>
              </a:rPr>
              <a:t> possibile dispensa</a:t>
            </a:r>
            <a:endParaRPr lang="it-IT" dirty="0"/>
          </a:p>
          <a:p>
            <a:r>
              <a:rPr lang="it-IT" dirty="0"/>
              <a:t>Oppure il corso in materia religiosa può essere obbligatorio per tutti ma allora </a:t>
            </a:r>
            <a:r>
              <a:rPr lang="it-IT" i="1" dirty="0" err="1"/>
              <a:t>it</a:t>
            </a:r>
            <a:r>
              <a:rPr lang="it-IT" i="1" dirty="0"/>
              <a:t> must be </a:t>
            </a:r>
            <a:r>
              <a:rPr lang="en-US" i="1" dirty="0"/>
              <a:t>conveyed in an </a:t>
            </a:r>
            <a:r>
              <a:rPr lang="en-US" i="1" dirty="0">
                <a:highlight>
                  <a:srgbClr val="FFFF00"/>
                </a:highlight>
              </a:rPr>
              <a:t>objective, critical and pluralistic manner</a:t>
            </a:r>
            <a:r>
              <a:rPr lang="en-US" i="1" dirty="0"/>
              <a:t>. The State is forbidden to pursue an aim of indoctrination that might be considered</a:t>
            </a:r>
          </a:p>
          <a:p>
            <a:r>
              <a:rPr lang="en-US" dirty="0"/>
              <a:t>La corte </a:t>
            </a:r>
            <a:r>
              <a:rPr lang="en-US" dirty="0" err="1"/>
              <a:t>ritiene</a:t>
            </a:r>
            <a:r>
              <a:rPr lang="en-US" dirty="0"/>
              <a:t> </a:t>
            </a:r>
            <a:r>
              <a:rPr lang="en-US" dirty="0" err="1"/>
              <a:t>che</a:t>
            </a:r>
            <a:r>
              <a:rPr lang="en-US" dirty="0"/>
              <a:t> </a:t>
            </a:r>
            <a:r>
              <a:rPr lang="en-US" dirty="0" err="1"/>
              <a:t>l’insegnamento</a:t>
            </a:r>
            <a:r>
              <a:rPr lang="en-US" dirty="0"/>
              <a:t> del </a:t>
            </a:r>
            <a:r>
              <a:rPr lang="en-US" dirty="0" err="1"/>
              <a:t>Cristianesimo</a:t>
            </a:r>
            <a:r>
              <a:rPr lang="en-US" dirty="0"/>
              <a:t> </a:t>
            </a:r>
            <a:r>
              <a:rPr lang="en-US" dirty="0" err="1"/>
              <a:t>Luterano</a:t>
            </a:r>
            <a:r>
              <a:rPr lang="en-US" dirty="0"/>
              <a:t> </a:t>
            </a:r>
            <a:r>
              <a:rPr lang="en-US" dirty="0" err="1"/>
              <a:t>sia</a:t>
            </a:r>
            <a:r>
              <a:rPr lang="en-US" dirty="0"/>
              <a:t> </a:t>
            </a:r>
            <a:r>
              <a:rPr lang="en-US" dirty="0" err="1"/>
              <a:t>maggioritario</a:t>
            </a:r>
            <a:r>
              <a:rPr lang="en-US" dirty="0"/>
              <a:t> rispetto alle </a:t>
            </a:r>
            <a:r>
              <a:rPr lang="en-US" dirty="0" err="1"/>
              <a:t>altre</a:t>
            </a:r>
            <a:r>
              <a:rPr lang="en-US" dirty="0"/>
              <a:t> </a:t>
            </a:r>
            <a:r>
              <a:rPr lang="en-US" dirty="0" err="1"/>
              <a:t>fedi</a:t>
            </a:r>
            <a:r>
              <a:rPr lang="en-US" dirty="0"/>
              <a:t> e </a:t>
            </a:r>
            <a:r>
              <a:rPr lang="en-US" dirty="0" err="1"/>
              <a:t>religioni</a:t>
            </a:r>
            <a:r>
              <a:rPr lang="en-US" dirty="0"/>
              <a:t> (</a:t>
            </a:r>
            <a:r>
              <a:rPr lang="en-US" sz="2800" dirty="0">
                <a:highlight>
                  <a:srgbClr val="00FFFF"/>
                </a:highlight>
              </a:rPr>
              <a:t>thorough</a:t>
            </a:r>
            <a:r>
              <a:rPr lang="en-US" dirty="0"/>
              <a:t>). </a:t>
            </a:r>
            <a:r>
              <a:rPr lang="en-US" dirty="0" err="1"/>
              <a:t>L’insegnamento</a:t>
            </a:r>
            <a:r>
              <a:rPr lang="en-US" dirty="0"/>
              <a:t> non è </a:t>
            </a:r>
            <a:r>
              <a:rPr lang="en-US" dirty="0" err="1"/>
              <a:t>obiettivo</a:t>
            </a:r>
            <a:r>
              <a:rPr lang="en-US" dirty="0"/>
              <a:t> e </a:t>
            </a:r>
            <a:r>
              <a:rPr lang="en-US" dirty="0" err="1"/>
              <a:t>pluralistico</a:t>
            </a:r>
            <a:r>
              <a:rPr lang="en-US" dirty="0"/>
              <a:t>. Deve </a:t>
            </a:r>
            <a:r>
              <a:rPr lang="en-US" dirty="0" err="1"/>
              <a:t>essere</a:t>
            </a:r>
            <a:r>
              <a:rPr lang="en-US" dirty="0"/>
              <a:t> </a:t>
            </a:r>
            <a:r>
              <a:rPr lang="en-US" dirty="0" err="1"/>
              <a:t>garantita</a:t>
            </a:r>
            <a:r>
              <a:rPr lang="en-US" dirty="0"/>
              <a:t> la </a:t>
            </a:r>
            <a:r>
              <a:rPr lang="en-US" dirty="0" err="1"/>
              <a:t>possibilità</a:t>
            </a:r>
            <a:r>
              <a:rPr lang="en-US" dirty="0"/>
              <a:t> di </a:t>
            </a:r>
            <a:r>
              <a:rPr lang="en-US" dirty="0" err="1"/>
              <a:t>esenzione</a:t>
            </a:r>
            <a:r>
              <a:rPr lang="en-US" dirty="0"/>
              <a:t>.</a:t>
            </a:r>
            <a:endParaRPr lang="it-IT" dirty="0"/>
          </a:p>
        </p:txBody>
      </p:sp>
      <p:pic>
        <p:nvPicPr>
          <p:cNvPr id="4" name="Immagine 3">
            <a:extLst>
              <a:ext uri="{FF2B5EF4-FFF2-40B4-BE49-F238E27FC236}">
                <a16:creationId xmlns:a16="http://schemas.microsoft.com/office/drawing/2014/main" id="{55380A62-966E-9468-16E4-9342A83A3B64}"/>
              </a:ext>
            </a:extLst>
          </p:cNvPr>
          <p:cNvPicPr>
            <a:picLocks noChangeAspect="1"/>
          </p:cNvPicPr>
          <p:nvPr/>
        </p:nvPicPr>
        <p:blipFill>
          <a:blip r:embed="rId2"/>
          <a:stretch>
            <a:fillRect/>
          </a:stretch>
        </p:blipFill>
        <p:spPr>
          <a:xfrm>
            <a:off x="0" y="0"/>
            <a:ext cx="12192000" cy="1206265"/>
          </a:xfrm>
          <a:prstGeom prst="rect">
            <a:avLst/>
          </a:prstGeom>
        </p:spPr>
      </p:pic>
    </p:spTree>
    <p:extLst>
      <p:ext uri="{BB962C8B-B14F-4D97-AF65-F5344CB8AC3E}">
        <p14:creationId xmlns:p14="http://schemas.microsoft.com/office/powerpoint/2010/main" val="41597119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E80A8F-0C71-93DF-5D13-9B13133FB03C}"/>
              </a:ext>
            </a:extLst>
          </p:cNvPr>
          <p:cNvSpPr>
            <a:spLocks noGrp="1"/>
          </p:cNvSpPr>
          <p:nvPr>
            <p:ph type="title"/>
          </p:nvPr>
        </p:nvSpPr>
        <p:spPr>
          <a:xfrm>
            <a:off x="838200" y="1335636"/>
            <a:ext cx="10515600" cy="502495"/>
          </a:xfrm>
        </p:spPr>
        <p:txBody>
          <a:bodyPr/>
          <a:lstStyle/>
          <a:p>
            <a:r>
              <a:rPr lang="en-US" sz="1800" dirty="0">
                <a:effectLst/>
                <a:latin typeface="Times New Roman" panose="02020603050405020304" pitchFamily="18" charset="0"/>
                <a:ea typeface="Aptos" panose="020B0004020202020204" pitchFamily="34" charset="0"/>
              </a:rPr>
              <a:t>Kjeldsen, Madsen and Pedersen vs. Denmark Corte </a:t>
            </a:r>
            <a:r>
              <a:rPr lang="en-US" sz="1800" dirty="0" err="1">
                <a:effectLst/>
                <a:latin typeface="Times New Roman" panose="02020603050405020304" pitchFamily="18" charset="0"/>
                <a:ea typeface="Aptos" panose="020B0004020202020204" pitchFamily="34" charset="0"/>
              </a:rPr>
              <a:t>edu</a:t>
            </a:r>
            <a:r>
              <a:rPr lang="en-US" sz="1800" dirty="0">
                <a:effectLst/>
                <a:latin typeface="Times New Roman" panose="02020603050405020304" pitchFamily="18" charset="0"/>
                <a:ea typeface="Aptos" panose="020B0004020202020204" pitchFamily="34" charset="0"/>
              </a:rPr>
              <a:t> 1976</a:t>
            </a:r>
            <a:endParaRPr lang="it-IT" dirty="0"/>
          </a:p>
        </p:txBody>
      </p:sp>
      <p:sp>
        <p:nvSpPr>
          <p:cNvPr id="3" name="Segnaposto contenuto 2">
            <a:extLst>
              <a:ext uri="{FF2B5EF4-FFF2-40B4-BE49-F238E27FC236}">
                <a16:creationId xmlns:a16="http://schemas.microsoft.com/office/drawing/2014/main" id="{9EB0118A-57C2-B00F-610C-CEA71F8BE5C7}"/>
              </a:ext>
            </a:extLst>
          </p:cNvPr>
          <p:cNvSpPr>
            <a:spLocks noGrp="1"/>
          </p:cNvSpPr>
          <p:nvPr>
            <p:ph idx="1"/>
          </p:nvPr>
        </p:nvSpPr>
        <p:spPr>
          <a:xfrm>
            <a:off x="550506" y="1838132"/>
            <a:ext cx="11000792" cy="4338832"/>
          </a:xfrm>
        </p:spPr>
        <p:txBody>
          <a:bodyPr>
            <a:normAutofit fontScale="62500" lnSpcReduction="20000"/>
          </a:bodyPr>
          <a:lstStyle/>
          <a:p>
            <a:pPr marL="0" indent="0">
              <a:buNone/>
            </a:pPr>
            <a:endParaRPr lang="it-IT" b="0" i="0" dirty="0">
              <a:solidFill>
                <a:srgbClr val="000000"/>
              </a:solidFill>
              <a:effectLst/>
              <a:latin typeface="Source Sans Pro" panose="020F0502020204030204" pitchFamily="34" charset="0"/>
            </a:endParaRPr>
          </a:p>
          <a:p>
            <a:pPr algn="just"/>
            <a:r>
              <a:rPr lang="it-IT" b="0" i="0" dirty="0">
                <a:solidFill>
                  <a:srgbClr val="000000"/>
                </a:solidFill>
                <a:effectLst/>
                <a:latin typeface="Source Sans Pro" panose="020F0502020204030204" pitchFamily="34" charset="0"/>
              </a:rPr>
              <a:t>Danimarca 1976 – Introduzione obbligatoria fin dalla primaria di lezioni di educazione sessuale. I ricorrenti invocano l’esenzione sulla base di motivazioni religiose.</a:t>
            </a:r>
          </a:p>
          <a:p>
            <a:pPr algn="just"/>
            <a:r>
              <a:rPr lang="it-IT" b="0" i="0" dirty="0">
                <a:solidFill>
                  <a:srgbClr val="000000"/>
                </a:solidFill>
                <a:effectLst/>
                <a:latin typeface="Source Sans Pro" panose="020F0502020204030204" pitchFamily="34" charset="0"/>
              </a:rPr>
              <a:t>Secondo la Corte, l’art. 2, Prot. 1 è applicabile a qualsiasi insegnamento, </a:t>
            </a:r>
            <a:r>
              <a:rPr lang="it-IT" b="0" i="0" dirty="0">
                <a:solidFill>
                  <a:srgbClr val="000000"/>
                </a:solidFill>
                <a:effectLst/>
                <a:highlight>
                  <a:srgbClr val="FFFF00"/>
                </a:highlight>
                <a:latin typeface="Source Sans Pro" panose="020F0502020204030204" pitchFamily="34" charset="0"/>
              </a:rPr>
              <a:t>non solo a quello relativo alla religione</a:t>
            </a:r>
            <a:r>
              <a:rPr lang="it-IT" b="0" i="0" dirty="0">
                <a:solidFill>
                  <a:srgbClr val="000000"/>
                </a:solidFill>
                <a:effectLst/>
                <a:latin typeface="Source Sans Pro" panose="020F0502020204030204" pitchFamily="34" charset="0"/>
              </a:rPr>
              <a:t>. Dunque, anche in relazione all’educazione sessuale, gli Stati sono tenuti a far sì che le informazioni e le conoscenze contenute nel programma siano diffuse in modo oggettivo, critico e pluralista.  Non si devono realizzare forme di indottrinamento lesive del diritto dei genitori al rispetto delle proprie convinzioni filosofiche e religiose nell’ educazione dei figli.</a:t>
            </a:r>
            <a:br>
              <a:rPr lang="it-IT" dirty="0"/>
            </a:br>
            <a:endParaRPr lang="it-IT" dirty="0"/>
          </a:p>
          <a:p>
            <a:pPr algn="just"/>
            <a:r>
              <a:rPr lang="it-IT" dirty="0">
                <a:solidFill>
                  <a:srgbClr val="000000"/>
                </a:solidFill>
                <a:latin typeface="Source Sans Pro" panose="020F0502020204030204" pitchFamily="34" charset="0"/>
              </a:rPr>
              <a:t>Il fatto che le lezioni di educazione sessuale abbiano ad oggetto non solo nozioni di carattere biologico e relative all’atto sessuale, </a:t>
            </a:r>
            <a:r>
              <a:rPr lang="it-IT" dirty="0">
                <a:solidFill>
                  <a:srgbClr val="000000"/>
                </a:solidFill>
                <a:highlight>
                  <a:srgbClr val="FFFF00"/>
                </a:highlight>
                <a:latin typeface="Source Sans Pro" panose="020F0502020204030204" pitchFamily="34" charset="0"/>
              </a:rPr>
              <a:t>ma si estendano anche al tema della contraccezione e alle pratiche abortive </a:t>
            </a:r>
            <a:r>
              <a:rPr lang="it-IT" b="0" i="0" dirty="0">
                <a:solidFill>
                  <a:srgbClr val="000000"/>
                </a:solidFill>
                <a:effectLst/>
                <a:highlight>
                  <a:srgbClr val="FFFF00"/>
                </a:highlight>
                <a:latin typeface="Source Sans Pro" panose="020F0502020204030204" pitchFamily="34" charset="0"/>
              </a:rPr>
              <a:t>non è qualificabile come indottrinamen</a:t>
            </a:r>
            <a:r>
              <a:rPr lang="it-IT" dirty="0">
                <a:solidFill>
                  <a:srgbClr val="000000"/>
                </a:solidFill>
                <a:highlight>
                  <a:srgbClr val="FFFF00"/>
                </a:highlight>
                <a:latin typeface="Source Sans Pro" panose="020F0502020204030204" pitchFamily="34" charset="0"/>
              </a:rPr>
              <a:t>to</a:t>
            </a:r>
            <a:r>
              <a:rPr lang="it-IT" b="0" i="0" dirty="0">
                <a:solidFill>
                  <a:srgbClr val="000000"/>
                </a:solidFill>
                <a:effectLst/>
                <a:latin typeface="Source Sans Pro" panose="020F0502020204030204" pitchFamily="34" charset="0"/>
              </a:rPr>
              <a:t>, sebbene esse abbiano un risvolto morale. Pertanto, se l'educazione sessuale fornisce informazioni in modo oggettivo e pluralistico, senza schierarsi a favore di un tipo specifico di comportamento sessuale, essa non pregiudica il diritto dei genitori al rispetto delle proprie convinzioni religiose e filosofiche nell'educazione dei figli. </a:t>
            </a:r>
          </a:p>
          <a:p>
            <a:pPr algn="just"/>
            <a:r>
              <a:rPr lang="it-IT" dirty="0" err="1">
                <a:solidFill>
                  <a:srgbClr val="000000"/>
                </a:solidFill>
                <a:latin typeface="Source Sans Pro" panose="020F0502020204030204" pitchFamily="34" charset="0"/>
              </a:rPr>
              <a:t>Dissenting</a:t>
            </a:r>
            <a:r>
              <a:rPr lang="it-IT" dirty="0">
                <a:solidFill>
                  <a:srgbClr val="000000"/>
                </a:solidFill>
                <a:latin typeface="Source Sans Pro" panose="020F0502020204030204" pitchFamily="34" charset="0"/>
              </a:rPr>
              <a:t> opinion: Diversamente dalle informazioni di carattere biologico, quelle relative alle pratiche sessuali, compresa la contraccezione, non sono neutrali dal punto di vista della morale, anche se vengono comunicate ai minori in modo oggettivo, e influiscono sempre sullo lo sviluppo della loro coscienza. </a:t>
            </a:r>
            <a:r>
              <a:rPr lang="it-IT" dirty="0">
                <a:solidFill>
                  <a:srgbClr val="000000"/>
                </a:solidFill>
                <a:latin typeface="Source Sans Pro" panose="020F0502020204030204" pitchFamily="34" charset="0"/>
                <a:sym typeface="Wingdings" panose="05000000000000000000" pitchFamily="2" charset="2"/>
              </a:rPr>
              <a:t> esenzione deve essere garantita su questi aspetti</a:t>
            </a:r>
            <a:endParaRPr lang="it-IT" dirty="0"/>
          </a:p>
        </p:txBody>
      </p:sp>
      <p:pic>
        <p:nvPicPr>
          <p:cNvPr id="4" name="Immagine 3">
            <a:extLst>
              <a:ext uri="{FF2B5EF4-FFF2-40B4-BE49-F238E27FC236}">
                <a16:creationId xmlns:a16="http://schemas.microsoft.com/office/drawing/2014/main" id="{435B50A0-0CF9-79A8-D19C-A4EFBBFBF2AD}"/>
              </a:ext>
            </a:extLst>
          </p:cNvPr>
          <p:cNvPicPr>
            <a:picLocks noChangeAspect="1"/>
          </p:cNvPicPr>
          <p:nvPr/>
        </p:nvPicPr>
        <p:blipFill>
          <a:blip r:embed="rId2"/>
          <a:stretch>
            <a:fillRect/>
          </a:stretch>
        </p:blipFill>
        <p:spPr>
          <a:xfrm>
            <a:off x="0" y="0"/>
            <a:ext cx="12192000" cy="1206265"/>
          </a:xfrm>
          <a:prstGeom prst="rect">
            <a:avLst/>
          </a:prstGeom>
        </p:spPr>
      </p:pic>
    </p:spTree>
    <p:extLst>
      <p:ext uri="{BB962C8B-B14F-4D97-AF65-F5344CB8AC3E}">
        <p14:creationId xmlns:p14="http://schemas.microsoft.com/office/powerpoint/2010/main" val="35864823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4324A27-83B2-0373-4283-9ADD50285229}"/>
              </a:ext>
            </a:extLst>
          </p:cNvPr>
          <p:cNvSpPr>
            <a:spLocks noGrp="1"/>
          </p:cNvSpPr>
          <p:nvPr>
            <p:ph type="title"/>
          </p:nvPr>
        </p:nvSpPr>
        <p:spPr/>
        <p:txBody>
          <a:bodyPr/>
          <a:lstStyle/>
          <a:p>
            <a:r>
              <a:rPr lang="it-IT" dirty="0"/>
              <a:t>Conclusioni</a:t>
            </a:r>
          </a:p>
        </p:txBody>
      </p:sp>
      <p:sp>
        <p:nvSpPr>
          <p:cNvPr id="3" name="Segnaposto contenuto 2">
            <a:extLst>
              <a:ext uri="{FF2B5EF4-FFF2-40B4-BE49-F238E27FC236}">
                <a16:creationId xmlns:a16="http://schemas.microsoft.com/office/drawing/2014/main" id="{1A9C747E-9E63-0760-9D33-6B9C602F450B}"/>
              </a:ext>
            </a:extLst>
          </p:cNvPr>
          <p:cNvSpPr>
            <a:spLocks noGrp="1"/>
          </p:cNvSpPr>
          <p:nvPr>
            <p:ph idx="1"/>
          </p:nvPr>
        </p:nvSpPr>
        <p:spPr>
          <a:xfrm>
            <a:off x="464976" y="1912776"/>
            <a:ext cx="10888824" cy="3909623"/>
          </a:xfrm>
        </p:spPr>
        <p:txBody>
          <a:bodyPr>
            <a:normAutofit fontScale="77500" lnSpcReduction="20000"/>
          </a:bodyPr>
          <a:lstStyle/>
          <a:p>
            <a:pPr algn="just"/>
            <a:r>
              <a:rPr lang="it-IT" dirty="0"/>
              <a:t>Dal caso </a:t>
            </a:r>
            <a:r>
              <a:rPr lang="it-IT" dirty="0" err="1"/>
              <a:t>Folgero</a:t>
            </a:r>
            <a:r>
              <a:rPr lang="it-IT" dirty="0"/>
              <a:t> si ricava che gli Stati possono prevedere corsi di religione a carattere confessionale, ma deve essere garantita l’esenzione. Oppure potrebbero optare per un corso </a:t>
            </a:r>
            <a:r>
              <a:rPr lang="it-IT" dirty="0" err="1"/>
              <a:t>about</a:t>
            </a:r>
            <a:r>
              <a:rPr lang="it-IT" dirty="0"/>
              <a:t> </a:t>
            </a:r>
            <a:r>
              <a:rPr lang="it-IT" dirty="0" err="1"/>
              <a:t>religion</a:t>
            </a:r>
            <a:r>
              <a:rPr lang="it-IT" dirty="0"/>
              <a:t> che essendo oggettivo e pluralistico può essere obbligatorio per tutti (inclusi atei)</a:t>
            </a:r>
          </a:p>
          <a:p>
            <a:r>
              <a:rPr lang="it-IT" dirty="0"/>
              <a:t>Il corso </a:t>
            </a:r>
            <a:r>
              <a:rPr lang="it-IT" dirty="0" err="1"/>
              <a:t>about</a:t>
            </a:r>
            <a:r>
              <a:rPr lang="it-IT" dirty="0"/>
              <a:t> </a:t>
            </a:r>
            <a:r>
              <a:rPr lang="it-IT" dirty="0" err="1"/>
              <a:t>religion</a:t>
            </a:r>
            <a:r>
              <a:rPr lang="it-IT" dirty="0"/>
              <a:t>, volto a garantire conoscenze oggettive e imparziali sul fenomeno religioso, risponde vuoi all’esigenza di dare una risposta al pluralismo religioso vuoi all’analfabetismo religioso. </a:t>
            </a:r>
            <a:r>
              <a:rPr lang="it-IT" dirty="0">
                <a:sym typeface="Wingdings" panose="05000000000000000000" pitchFamily="2" charset="2"/>
              </a:rPr>
              <a:t> promozione </a:t>
            </a:r>
            <a:r>
              <a:rPr lang="it-IT" dirty="0" err="1">
                <a:sym typeface="Wingdings" panose="05000000000000000000" pitchFamily="2" charset="2"/>
              </a:rPr>
              <a:t>council</a:t>
            </a:r>
            <a:r>
              <a:rPr lang="it-IT" dirty="0">
                <a:sym typeface="Wingdings" panose="05000000000000000000" pitchFamily="2" charset="2"/>
              </a:rPr>
              <a:t> of Europe interculturalismo</a:t>
            </a:r>
            <a:endParaRPr lang="it-IT" dirty="0"/>
          </a:p>
          <a:p>
            <a:r>
              <a:rPr lang="it-IT" dirty="0"/>
              <a:t>Finora gli stati non hanno mostrato adesione.</a:t>
            </a:r>
          </a:p>
          <a:p>
            <a:r>
              <a:rPr lang="it-IT" dirty="0"/>
              <a:t>Due tendenze: a) Belgio Vallonia – affiancare al corso confessionale (eventuale) corso di cittadinanza ed </a:t>
            </a:r>
            <a:r>
              <a:rPr lang="it-IT" dirty="0" err="1"/>
              <a:t>educaizone</a:t>
            </a:r>
            <a:r>
              <a:rPr lang="it-IT" dirty="0"/>
              <a:t> civica con aspetti anche su religione</a:t>
            </a:r>
          </a:p>
          <a:p>
            <a:r>
              <a:rPr lang="it-IT" dirty="0"/>
              <a:t>B) in paesi che hanno adottato un approccio confessionale plurale (</a:t>
            </a:r>
            <a:r>
              <a:rPr lang="it-IT" dirty="0" err="1"/>
              <a:t>belgio</a:t>
            </a:r>
            <a:r>
              <a:rPr lang="it-IT" dirty="0"/>
              <a:t> Fiandre, </a:t>
            </a:r>
            <a:r>
              <a:rPr lang="it-IT" dirty="0" err="1"/>
              <a:t>Asustria</a:t>
            </a:r>
            <a:r>
              <a:rPr lang="it-IT" dirty="0"/>
              <a:t>) lo stato esorta le scuole e insegnanti di religione a corsi interconfessionali. Gli insegnanti di religione di ciascuna fede e quelli di etica laica garantiscono percorsi INTERCONFESSIONALI</a:t>
            </a:r>
          </a:p>
        </p:txBody>
      </p:sp>
      <p:pic>
        <p:nvPicPr>
          <p:cNvPr id="4" name="Immagine 3">
            <a:extLst>
              <a:ext uri="{FF2B5EF4-FFF2-40B4-BE49-F238E27FC236}">
                <a16:creationId xmlns:a16="http://schemas.microsoft.com/office/drawing/2014/main" id="{76D21A75-2347-A342-2165-2B220945DDF8}"/>
              </a:ext>
            </a:extLst>
          </p:cNvPr>
          <p:cNvPicPr>
            <a:picLocks noChangeAspect="1"/>
          </p:cNvPicPr>
          <p:nvPr/>
        </p:nvPicPr>
        <p:blipFill>
          <a:blip r:embed="rId2"/>
          <a:stretch>
            <a:fillRect/>
          </a:stretch>
        </p:blipFill>
        <p:spPr>
          <a:xfrm>
            <a:off x="0" y="0"/>
            <a:ext cx="12192000" cy="1206265"/>
          </a:xfrm>
          <a:prstGeom prst="rect">
            <a:avLst/>
          </a:prstGeom>
        </p:spPr>
      </p:pic>
    </p:spTree>
    <p:extLst>
      <p:ext uri="{BB962C8B-B14F-4D97-AF65-F5344CB8AC3E}">
        <p14:creationId xmlns:p14="http://schemas.microsoft.com/office/powerpoint/2010/main" val="19533281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24C2D1-8A9B-4CAD-F52A-99CAD3D4ADD9}"/>
              </a:ext>
            </a:extLst>
          </p:cNvPr>
          <p:cNvSpPr>
            <a:spLocks noGrp="1"/>
          </p:cNvSpPr>
          <p:nvPr>
            <p:ph type="title"/>
          </p:nvPr>
        </p:nvSpPr>
        <p:spPr/>
        <p:txBody>
          <a:bodyPr/>
          <a:lstStyle/>
          <a:p>
            <a:r>
              <a:rPr lang="it-IT" dirty="0"/>
              <a:t>Bibliografia e riferimenti utili</a:t>
            </a:r>
          </a:p>
        </p:txBody>
      </p:sp>
      <p:sp>
        <p:nvSpPr>
          <p:cNvPr id="3" name="Segnaposto contenuto 2">
            <a:extLst>
              <a:ext uri="{FF2B5EF4-FFF2-40B4-BE49-F238E27FC236}">
                <a16:creationId xmlns:a16="http://schemas.microsoft.com/office/drawing/2014/main" id="{88150C05-A87B-4C91-2DB3-C266B09DBDAC}"/>
              </a:ext>
            </a:extLst>
          </p:cNvPr>
          <p:cNvSpPr>
            <a:spLocks noGrp="1"/>
          </p:cNvSpPr>
          <p:nvPr>
            <p:ph idx="1"/>
          </p:nvPr>
        </p:nvSpPr>
        <p:spPr>
          <a:xfrm>
            <a:off x="718457" y="1931437"/>
            <a:ext cx="10635343" cy="4245526"/>
          </a:xfrm>
        </p:spPr>
        <p:txBody>
          <a:bodyPr>
            <a:normAutofit fontScale="77500" lnSpcReduction="20000"/>
          </a:bodyPr>
          <a:lstStyle/>
          <a:p>
            <a:r>
              <a:rPr lang="it-IT" dirty="0" err="1"/>
              <a:t>Teaching</a:t>
            </a:r>
            <a:r>
              <a:rPr lang="it-IT" dirty="0"/>
              <a:t> </a:t>
            </a:r>
            <a:r>
              <a:rPr lang="it-IT" dirty="0" err="1"/>
              <a:t>about</a:t>
            </a:r>
            <a:r>
              <a:rPr lang="it-IT" dirty="0"/>
              <a:t> </a:t>
            </a:r>
            <a:r>
              <a:rPr lang="it-IT" dirty="0" err="1"/>
              <a:t>religions</a:t>
            </a:r>
            <a:r>
              <a:rPr lang="it-IT" dirty="0"/>
              <a:t> in </a:t>
            </a:r>
            <a:r>
              <a:rPr lang="it-IT" dirty="0" err="1"/>
              <a:t>European</a:t>
            </a:r>
            <a:r>
              <a:rPr lang="it-IT" dirty="0"/>
              <a:t> Public school system, a cura di L. </a:t>
            </a:r>
            <a:r>
              <a:rPr lang="it-IT" dirty="0" err="1"/>
              <a:t>Pépin</a:t>
            </a:r>
            <a:r>
              <a:rPr lang="it-IT" dirty="0"/>
              <a:t> </a:t>
            </a:r>
            <a:r>
              <a:rPr lang="it-IT" dirty="0">
                <a:hlinkClick r:id="rId2"/>
              </a:rPr>
              <a:t>https://migrant-integration.ec.europa.eu/sites/default/files/2009-09/docl_9833_782027531.pdf</a:t>
            </a:r>
            <a:endParaRPr lang="it-IT" dirty="0"/>
          </a:p>
          <a:p>
            <a:r>
              <a:rPr lang="it-IT" dirty="0"/>
              <a:t>Toledo </a:t>
            </a:r>
            <a:r>
              <a:rPr lang="it-IT" dirty="0" err="1"/>
              <a:t>guiding</a:t>
            </a:r>
            <a:r>
              <a:rPr lang="it-IT" dirty="0"/>
              <a:t> </a:t>
            </a:r>
            <a:r>
              <a:rPr lang="it-IT" dirty="0" err="1"/>
              <a:t>principles</a:t>
            </a:r>
            <a:r>
              <a:rPr lang="it-IT" dirty="0"/>
              <a:t>: https://www.osce.org/odihr/29154</a:t>
            </a:r>
          </a:p>
          <a:p>
            <a:r>
              <a:rPr lang="it-IT" dirty="0" err="1"/>
              <a:t>CoE</a:t>
            </a:r>
            <a:r>
              <a:rPr lang="it-IT" dirty="0"/>
              <a:t>, Libro </a:t>
            </a:r>
            <a:r>
              <a:rPr lang="it-IT" dirty="0" err="1"/>
              <a:t>binaco</a:t>
            </a:r>
            <a:r>
              <a:rPr lang="it-IT" dirty="0"/>
              <a:t> sul dialogo interculturale, https://www.coe.int/t/dg4/intercultural/Source/Pub_White_Paper/WhitePaper_ID_ItalianVersion.pdf</a:t>
            </a:r>
          </a:p>
          <a:p>
            <a:r>
              <a:rPr lang="it-IT" dirty="0"/>
              <a:t>D. Strazzari, </a:t>
            </a:r>
            <a:r>
              <a:rPr lang="it-IT" dirty="0" err="1"/>
              <a:t>Intercultural</a:t>
            </a:r>
            <a:r>
              <a:rPr lang="it-IT" dirty="0"/>
              <a:t> </a:t>
            </a:r>
            <a:r>
              <a:rPr lang="it-IT" dirty="0" err="1"/>
              <a:t>education</a:t>
            </a:r>
            <a:r>
              <a:rPr lang="it-IT" dirty="0"/>
              <a:t>: </a:t>
            </a:r>
            <a:r>
              <a:rPr lang="it-IT" dirty="0" err="1"/>
              <a:t>What</a:t>
            </a:r>
            <a:r>
              <a:rPr lang="it-IT" dirty="0"/>
              <a:t> </a:t>
            </a:r>
            <a:r>
              <a:rPr lang="it-IT" dirty="0" err="1"/>
              <a:t>is</a:t>
            </a:r>
            <a:r>
              <a:rPr lang="it-IT" dirty="0"/>
              <a:t> </a:t>
            </a:r>
            <a:r>
              <a:rPr lang="it-IT" dirty="0" err="1"/>
              <a:t>called</a:t>
            </a:r>
            <a:r>
              <a:rPr lang="it-IT" dirty="0"/>
              <a:t> for?, in Calumet 2023/18, https://calumet-review.com/wp-content/uploads/2023/12/Strazzari-Intercultural-Education-Calumet-1.pdf</a:t>
            </a:r>
          </a:p>
          <a:p>
            <a:r>
              <a:rPr lang="it-IT" dirty="0"/>
              <a:t>Leni </a:t>
            </a:r>
            <a:r>
              <a:rPr lang="it-IT" dirty="0" err="1"/>
              <a:t>Franke</a:t>
            </a:r>
            <a:r>
              <a:rPr lang="it-IT" dirty="0"/>
              <a:t>, </a:t>
            </a:r>
            <a:r>
              <a:rPr lang="en-US" dirty="0"/>
              <a:t>Church, State and RE in Europe: Past, Present and Future, in Religion &amp; Education, 2021</a:t>
            </a:r>
            <a:r>
              <a:rPr lang="it-IT" dirty="0"/>
              <a:t> </a:t>
            </a:r>
            <a:r>
              <a:rPr lang="it-IT" dirty="0">
                <a:hlinkClick r:id="rId3"/>
              </a:rPr>
              <a:t>https://repository.uantwerpen.be/docman/irua/505d1d/franken.pdf</a:t>
            </a:r>
            <a:endParaRPr lang="it-IT" dirty="0"/>
          </a:p>
          <a:p>
            <a:r>
              <a:rPr lang="it-IT" dirty="0">
                <a:sym typeface="Wingdings" panose="05000000000000000000" pitchFamily="2" charset="2"/>
              </a:rPr>
              <a:t>Commissione Bouchard/Taylor 2008, </a:t>
            </a:r>
            <a:r>
              <a:rPr lang="fr-FR" b="0" i="0" dirty="0">
                <a:solidFill>
                  <a:srgbClr val="393939"/>
                </a:solidFill>
                <a:effectLst/>
                <a:latin typeface="Avenir"/>
              </a:rPr>
              <a:t>Building the Future: A Time for </a:t>
            </a:r>
            <a:r>
              <a:rPr lang="fr-FR" b="0" i="0" dirty="0" err="1">
                <a:solidFill>
                  <a:srgbClr val="393939"/>
                </a:solidFill>
                <a:effectLst/>
                <a:latin typeface="Avenir"/>
              </a:rPr>
              <a:t>Reconciliation</a:t>
            </a:r>
            <a:r>
              <a:rPr lang="fr-FR" b="0" i="0" dirty="0">
                <a:solidFill>
                  <a:srgbClr val="393939"/>
                </a:solidFill>
                <a:effectLst/>
                <a:latin typeface="Avenir"/>
              </a:rPr>
              <a:t> (</a:t>
            </a:r>
            <a:r>
              <a:rPr lang="fr-FR" b="0" i="1" dirty="0">
                <a:solidFill>
                  <a:srgbClr val="393939"/>
                </a:solidFill>
                <a:effectLst/>
                <a:latin typeface="Avenir"/>
              </a:rPr>
              <a:t>Fonder l'avenir: le temps de la conciliation)</a:t>
            </a:r>
            <a:r>
              <a:rPr lang="fr-FR" b="0" i="0" dirty="0">
                <a:solidFill>
                  <a:srgbClr val="393939"/>
                </a:solidFill>
                <a:effectLst/>
                <a:latin typeface="Avenir"/>
              </a:rPr>
              <a:t>.</a:t>
            </a:r>
            <a:endParaRPr lang="it-IT" dirty="0"/>
          </a:p>
        </p:txBody>
      </p:sp>
      <p:pic>
        <p:nvPicPr>
          <p:cNvPr id="4" name="Immagine 3">
            <a:extLst>
              <a:ext uri="{FF2B5EF4-FFF2-40B4-BE49-F238E27FC236}">
                <a16:creationId xmlns:a16="http://schemas.microsoft.com/office/drawing/2014/main" id="{7E9E8BF1-97C4-3B3F-621C-3A50FA9D092D}"/>
              </a:ext>
            </a:extLst>
          </p:cNvPr>
          <p:cNvPicPr>
            <a:picLocks noChangeAspect="1"/>
          </p:cNvPicPr>
          <p:nvPr/>
        </p:nvPicPr>
        <p:blipFill>
          <a:blip r:embed="rId4"/>
          <a:stretch>
            <a:fillRect/>
          </a:stretch>
        </p:blipFill>
        <p:spPr>
          <a:xfrm>
            <a:off x="0" y="0"/>
            <a:ext cx="12192000" cy="1206265"/>
          </a:xfrm>
          <a:prstGeom prst="rect">
            <a:avLst/>
          </a:prstGeom>
        </p:spPr>
      </p:pic>
    </p:spTree>
    <p:extLst>
      <p:ext uri="{BB962C8B-B14F-4D97-AF65-F5344CB8AC3E}">
        <p14:creationId xmlns:p14="http://schemas.microsoft.com/office/powerpoint/2010/main" val="1919655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67A31E4-7FF3-6009-45A2-1C12F4F87562}"/>
              </a:ext>
            </a:extLst>
          </p:cNvPr>
          <p:cNvSpPr>
            <a:spLocks noGrp="1"/>
          </p:cNvSpPr>
          <p:nvPr>
            <p:ph type="title"/>
          </p:nvPr>
        </p:nvSpPr>
        <p:spPr>
          <a:xfrm>
            <a:off x="838200" y="1335636"/>
            <a:ext cx="10515600" cy="544955"/>
          </a:xfrm>
        </p:spPr>
        <p:txBody>
          <a:bodyPr/>
          <a:lstStyle/>
          <a:p>
            <a:r>
              <a:rPr lang="it-IT" dirty="0"/>
              <a:t>Critiche al multiculturalismo</a:t>
            </a:r>
          </a:p>
        </p:txBody>
      </p:sp>
      <p:sp>
        <p:nvSpPr>
          <p:cNvPr id="3" name="Segnaposto contenuto 2">
            <a:extLst>
              <a:ext uri="{FF2B5EF4-FFF2-40B4-BE49-F238E27FC236}">
                <a16:creationId xmlns:a16="http://schemas.microsoft.com/office/drawing/2014/main" id="{311E6B30-4910-B8D2-EEA4-0F14148F1BFE}"/>
              </a:ext>
            </a:extLst>
          </p:cNvPr>
          <p:cNvSpPr>
            <a:spLocks noGrp="1"/>
          </p:cNvSpPr>
          <p:nvPr>
            <p:ph idx="1"/>
          </p:nvPr>
        </p:nvSpPr>
        <p:spPr>
          <a:xfrm>
            <a:off x="707572" y="1880590"/>
            <a:ext cx="10515600" cy="4184307"/>
          </a:xfrm>
        </p:spPr>
        <p:txBody>
          <a:bodyPr>
            <a:normAutofit fontScale="92500" lnSpcReduction="20000"/>
          </a:bodyPr>
          <a:lstStyle/>
          <a:p>
            <a:pPr algn="just"/>
            <a:r>
              <a:rPr lang="it-IT" dirty="0"/>
              <a:t>Favorisce il formarsi di gruppi culturali che non si integrano tra loro </a:t>
            </a:r>
            <a:r>
              <a:rPr lang="it-IT" dirty="0">
                <a:sym typeface="Wingdings" panose="05000000000000000000" pitchFamily="2" charset="2"/>
              </a:rPr>
              <a:t> no coesione sociale</a:t>
            </a:r>
          </a:p>
          <a:p>
            <a:pPr algn="just"/>
            <a:r>
              <a:rPr lang="it-IT" dirty="0">
                <a:sym typeface="Wingdings" panose="05000000000000000000" pitchFamily="2" charset="2"/>
              </a:rPr>
              <a:t>Esalterebbe le differenze e attribuirebbe al singolo, per il fatto di appartenere ad una determinata etnia, religione, ecc. un determinato comportamento che è quello asseritamente proprio del gruppo. Stereotipo culturale (tutte le donne islamiche indossano il velo)  Identità multiple e fluide</a:t>
            </a:r>
          </a:p>
          <a:p>
            <a:pPr algn="just"/>
            <a:r>
              <a:rPr lang="it-IT" dirty="0">
                <a:sym typeface="Wingdings" panose="05000000000000000000" pitchFamily="2" charset="2"/>
              </a:rPr>
              <a:t>Favorirebbe la dimensione della tutela del gruppo su quella individuale  problema ad esempio legato a donne e minori. Il multiculturalismo è contrario ai diritti delle donne?</a:t>
            </a:r>
          </a:p>
          <a:p>
            <a:pPr algn="just"/>
            <a:r>
              <a:rPr lang="it-IT" dirty="0">
                <a:sym typeface="Wingdings" panose="05000000000000000000" pitchFamily="2" charset="2"/>
              </a:rPr>
              <a:t>Incide sulla certezza del diritto, attribuendo ai giudici eccessivo potere nel trovare soluzioni equitative, caso per caso, difficili da sistematizzare</a:t>
            </a:r>
          </a:p>
          <a:p>
            <a:pPr algn="just"/>
            <a:endParaRPr lang="it-IT" dirty="0"/>
          </a:p>
        </p:txBody>
      </p:sp>
      <p:pic>
        <p:nvPicPr>
          <p:cNvPr id="4" name="Immagine 3">
            <a:extLst>
              <a:ext uri="{FF2B5EF4-FFF2-40B4-BE49-F238E27FC236}">
                <a16:creationId xmlns:a16="http://schemas.microsoft.com/office/drawing/2014/main" id="{F63415B4-60A5-4604-9A89-A9E435F2665E}"/>
              </a:ext>
            </a:extLst>
          </p:cNvPr>
          <p:cNvPicPr>
            <a:picLocks noChangeAspect="1"/>
          </p:cNvPicPr>
          <p:nvPr/>
        </p:nvPicPr>
        <p:blipFill>
          <a:blip r:embed="rId2"/>
          <a:stretch>
            <a:fillRect/>
          </a:stretch>
        </p:blipFill>
        <p:spPr>
          <a:xfrm>
            <a:off x="0" y="-79407"/>
            <a:ext cx="12192000" cy="1206265"/>
          </a:xfrm>
          <a:prstGeom prst="rect">
            <a:avLst/>
          </a:prstGeom>
        </p:spPr>
      </p:pic>
    </p:spTree>
    <p:extLst>
      <p:ext uri="{BB962C8B-B14F-4D97-AF65-F5344CB8AC3E}">
        <p14:creationId xmlns:p14="http://schemas.microsoft.com/office/powerpoint/2010/main" val="1954728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E98E5B0-0F66-6BB6-82A7-4A32E1C23BB7}"/>
              </a:ext>
            </a:extLst>
          </p:cNvPr>
          <p:cNvSpPr>
            <a:spLocks noGrp="1"/>
          </p:cNvSpPr>
          <p:nvPr>
            <p:ph type="title"/>
          </p:nvPr>
        </p:nvSpPr>
        <p:spPr/>
        <p:txBody>
          <a:bodyPr/>
          <a:lstStyle/>
          <a:p>
            <a:r>
              <a:rPr lang="it-IT" dirty="0"/>
              <a:t>Interculturalismo</a:t>
            </a:r>
          </a:p>
        </p:txBody>
      </p:sp>
      <p:sp>
        <p:nvSpPr>
          <p:cNvPr id="3" name="Segnaposto contenuto 2">
            <a:extLst>
              <a:ext uri="{FF2B5EF4-FFF2-40B4-BE49-F238E27FC236}">
                <a16:creationId xmlns:a16="http://schemas.microsoft.com/office/drawing/2014/main" id="{D54AC570-7B6F-8FCB-8542-153BEE3B080C}"/>
              </a:ext>
            </a:extLst>
          </p:cNvPr>
          <p:cNvSpPr>
            <a:spLocks noGrp="1"/>
          </p:cNvSpPr>
          <p:nvPr>
            <p:ph idx="1"/>
          </p:nvPr>
        </p:nvSpPr>
        <p:spPr>
          <a:xfrm>
            <a:off x="737118" y="1996752"/>
            <a:ext cx="10616682" cy="4180212"/>
          </a:xfrm>
        </p:spPr>
        <p:txBody>
          <a:bodyPr>
            <a:normAutofit fontScale="85000" lnSpcReduction="10000"/>
          </a:bodyPr>
          <a:lstStyle/>
          <a:p>
            <a:r>
              <a:rPr lang="it-IT" dirty="0"/>
              <a:t>Interculturalismo come terza via delle politiche di integrazione. Diverso sia da </a:t>
            </a:r>
            <a:r>
              <a:rPr lang="it-IT" dirty="0" err="1"/>
              <a:t>assimilazionismo</a:t>
            </a:r>
            <a:r>
              <a:rPr lang="it-IT" dirty="0"/>
              <a:t> sia da multiculturalismo</a:t>
            </a:r>
          </a:p>
          <a:p>
            <a:pPr algn="just"/>
            <a:r>
              <a:rPr lang="it-IT" dirty="0"/>
              <a:t>Come dice prefisso inter- enfatizza ciò che accomuna, valori comuni (diverso da multiculturalismo perché no separazione), pur garantendo rispetto per la differenza culturale. (diverso da </a:t>
            </a:r>
            <a:r>
              <a:rPr lang="it-IT" dirty="0" err="1"/>
              <a:t>assimilazionismo</a:t>
            </a:r>
            <a:r>
              <a:rPr lang="it-IT" dirty="0"/>
              <a:t> </a:t>
            </a:r>
            <a:r>
              <a:rPr lang="it-IT" dirty="0">
                <a:sym typeface="Wingdings" panose="05000000000000000000" pitchFamily="2" charset="2"/>
              </a:rPr>
              <a:t> integrazione processo bilaterale)</a:t>
            </a:r>
            <a:endParaRPr lang="it-IT" dirty="0"/>
          </a:p>
          <a:p>
            <a:pPr algn="just"/>
            <a:r>
              <a:rPr lang="it-IT" dirty="0"/>
              <a:t> Identità fluida, multiple appartenenze. Nasce nel contesto scolastico. Educazione interculturale.-</a:t>
            </a:r>
            <a:r>
              <a:rPr lang="it-IT" dirty="0">
                <a:sym typeface="Wingdings" panose="05000000000000000000" pitchFamily="2" charset="2"/>
              </a:rPr>
              <a:t></a:t>
            </a:r>
            <a:r>
              <a:rPr lang="it-IT" dirty="0"/>
              <a:t> Minori di origine straniera di II o III generazione.</a:t>
            </a:r>
          </a:p>
          <a:p>
            <a:r>
              <a:rPr lang="it-IT" dirty="0"/>
              <a:t>Non solo trasmissione di conoscenza, ma anche di competenze (sviluppo empatia, rispetto, comprensione)</a:t>
            </a:r>
          </a:p>
          <a:p>
            <a:r>
              <a:rPr lang="it-IT" dirty="0"/>
              <a:t>Enfasi su coesione sociale che è il vero fine, non promuovere differenza, che rimane in secondo piano rispetto i valori comuni</a:t>
            </a:r>
          </a:p>
        </p:txBody>
      </p:sp>
      <p:pic>
        <p:nvPicPr>
          <p:cNvPr id="4" name="Immagine 3">
            <a:extLst>
              <a:ext uri="{FF2B5EF4-FFF2-40B4-BE49-F238E27FC236}">
                <a16:creationId xmlns:a16="http://schemas.microsoft.com/office/drawing/2014/main" id="{E55942A7-04BA-4CEC-DA09-068D5CF3AD95}"/>
              </a:ext>
            </a:extLst>
          </p:cNvPr>
          <p:cNvPicPr>
            <a:picLocks noChangeAspect="1"/>
          </p:cNvPicPr>
          <p:nvPr/>
        </p:nvPicPr>
        <p:blipFill>
          <a:blip r:embed="rId2"/>
          <a:stretch>
            <a:fillRect/>
          </a:stretch>
        </p:blipFill>
        <p:spPr>
          <a:xfrm>
            <a:off x="0" y="116536"/>
            <a:ext cx="12192000" cy="1206265"/>
          </a:xfrm>
          <a:prstGeom prst="rect">
            <a:avLst/>
          </a:prstGeom>
        </p:spPr>
      </p:pic>
    </p:spTree>
    <p:extLst>
      <p:ext uri="{BB962C8B-B14F-4D97-AF65-F5344CB8AC3E}">
        <p14:creationId xmlns:p14="http://schemas.microsoft.com/office/powerpoint/2010/main" val="2416576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3D2A096-C100-F448-5A2C-2A43846772C6}"/>
              </a:ext>
            </a:extLst>
          </p:cNvPr>
          <p:cNvSpPr>
            <a:spLocks noGrp="1"/>
          </p:cNvSpPr>
          <p:nvPr>
            <p:ph type="title"/>
          </p:nvPr>
        </p:nvSpPr>
        <p:spPr/>
        <p:txBody>
          <a:bodyPr/>
          <a:lstStyle/>
          <a:p>
            <a:r>
              <a:rPr lang="it-IT" dirty="0"/>
              <a:t>Diversi sviluppi e diverse accezioni di interculturalismo</a:t>
            </a:r>
          </a:p>
        </p:txBody>
      </p:sp>
      <p:sp>
        <p:nvSpPr>
          <p:cNvPr id="3" name="Segnaposto contenuto 2">
            <a:extLst>
              <a:ext uri="{FF2B5EF4-FFF2-40B4-BE49-F238E27FC236}">
                <a16:creationId xmlns:a16="http://schemas.microsoft.com/office/drawing/2014/main" id="{28848D66-43E6-B10A-DA56-E2291E24954C}"/>
              </a:ext>
            </a:extLst>
          </p:cNvPr>
          <p:cNvSpPr>
            <a:spLocks noGrp="1"/>
          </p:cNvSpPr>
          <p:nvPr>
            <p:ph idx="1"/>
          </p:nvPr>
        </p:nvSpPr>
        <p:spPr>
          <a:xfrm>
            <a:off x="737118" y="1903445"/>
            <a:ext cx="10616682" cy="4273518"/>
          </a:xfrm>
        </p:spPr>
        <p:txBody>
          <a:bodyPr>
            <a:normAutofit fontScale="92500" lnSpcReduction="20000"/>
          </a:bodyPr>
          <a:lstStyle/>
          <a:p>
            <a:pPr algn="just"/>
            <a:r>
              <a:rPr lang="it-IT" b="1" dirty="0"/>
              <a:t>Interculturalismo Sud-Americano </a:t>
            </a:r>
            <a:r>
              <a:rPr lang="it-IT" dirty="0">
                <a:sym typeface="Wingdings" panose="05000000000000000000" pitchFamily="2" charset="2"/>
              </a:rPr>
              <a:t> </a:t>
            </a:r>
            <a:r>
              <a:rPr lang="it-IT" dirty="0" err="1">
                <a:sym typeface="Wingdings" panose="05000000000000000000" pitchFamily="2" charset="2"/>
              </a:rPr>
              <a:t>nuevo</a:t>
            </a:r>
            <a:r>
              <a:rPr lang="it-IT" dirty="0">
                <a:sym typeface="Wingdings" panose="05000000000000000000" pitchFamily="2" charset="2"/>
              </a:rPr>
              <a:t> </a:t>
            </a:r>
            <a:r>
              <a:rPr lang="it-IT" dirty="0" err="1">
                <a:sym typeface="Wingdings" panose="05000000000000000000" pitchFamily="2" charset="2"/>
              </a:rPr>
              <a:t>constitucionalismo</a:t>
            </a:r>
            <a:r>
              <a:rPr lang="it-IT" dirty="0">
                <a:sym typeface="Wingdings" panose="05000000000000000000" pitchFamily="2" charset="2"/>
              </a:rPr>
              <a:t>  contesto post-coloniale – indigeni – messa in discussione paradigma culturale europeo – lingua, visioni della vita, insegnamenti, approccio didattico, Estato </a:t>
            </a:r>
            <a:r>
              <a:rPr lang="it-IT" dirty="0" err="1">
                <a:sym typeface="Wingdings" panose="05000000000000000000" pitchFamily="2" charset="2"/>
              </a:rPr>
              <a:t>intercultural</a:t>
            </a:r>
            <a:r>
              <a:rPr lang="it-IT" dirty="0">
                <a:sym typeface="Wingdings" panose="05000000000000000000" pitchFamily="2" charset="2"/>
              </a:rPr>
              <a:t> (Bolivia/Equador)  tentativo effettivo di fondare nuovo paradigma comune</a:t>
            </a:r>
          </a:p>
          <a:p>
            <a:r>
              <a:rPr lang="it-IT" b="1" dirty="0">
                <a:sym typeface="Wingdings" panose="05000000000000000000" pitchFamily="2" charset="2"/>
              </a:rPr>
              <a:t>Interculturalismo in Québec</a:t>
            </a:r>
            <a:r>
              <a:rPr lang="it-IT" dirty="0">
                <a:sym typeface="Wingdings" panose="05000000000000000000" pitchFamily="2" charset="2"/>
              </a:rPr>
              <a:t>: reazione al multiculturalismo federale – </a:t>
            </a:r>
            <a:r>
              <a:rPr lang="it-IT" dirty="0" err="1">
                <a:sym typeface="Wingdings" panose="05000000000000000000" pitchFamily="2" charset="2"/>
              </a:rPr>
              <a:t>Quebec</a:t>
            </a:r>
            <a:r>
              <a:rPr lang="it-IT" dirty="0">
                <a:sym typeface="Wingdings" panose="05000000000000000000" pitchFamily="2" charset="2"/>
              </a:rPr>
              <a:t> come </a:t>
            </a:r>
            <a:r>
              <a:rPr lang="it-IT" dirty="0" err="1">
                <a:sym typeface="Wingdings" panose="05000000000000000000" pitchFamily="2" charset="2"/>
              </a:rPr>
              <a:t>distinct</a:t>
            </a:r>
            <a:r>
              <a:rPr lang="it-IT" dirty="0">
                <a:sym typeface="Wingdings" panose="05000000000000000000" pitchFamily="2" charset="2"/>
              </a:rPr>
              <a:t> society, nazione francocanadese come nazione fondatrice al pari di quella anglofona – sì stranieri ma</a:t>
            </a:r>
          </a:p>
          <a:p>
            <a:r>
              <a:rPr lang="it-IT" dirty="0">
                <a:sym typeface="Wingdings" panose="05000000000000000000" pitchFamily="2" charset="2"/>
              </a:rPr>
              <a:t>1. integrazione in lingua francese </a:t>
            </a:r>
          </a:p>
          <a:p>
            <a:r>
              <a:rPr lang="it-IT" dirty="0">
                <a:sym typeface="Wingdings" panose="05000000000000000000" pitchFamily="2" charset="2"/>
              </a:rPr>
              <a:t>2. stretta neutralità, no </a:t>
            </a:r>
            <a:r>
              <a:rPr lang="it-IT" dirty="0" err="1">
                <a:sym typeface="Wingdings" panose="05000000000000000000" pitchFamily="2" charset="2"/>
              </a:rPr>
              <a:t>reasonable</a:t>
            </a:r>
            <a:r>
              <a:rPr lang="it-IT" dirty="0">
                <a:sym typeface="Wingdings" panose="05000000000000000000" pitchFamily="2" charset="2"/>
              </a:rPr>
              <a:t> </a:t>
            </a:r>
            <a:r>
              <a:rPr lang="it-IT" dirty="0" err="1">
                <a:sym typeface="Wingdings" panose="05000000000000000000" pitchFamily="2" charset="2"/>
              </a:rPr>
              <a:t>accomodation</a:t>
            </a:r>
            <a:r>
              <a:rPr lang="it-IT" dirty="0">
                <a:sym typeface="Wingdings" panose="05000000000000000000" pitchFamily="2" charset="2"/>
              </a:rPr>
              <a:t> in relazione religione (rapporto della Commissione Bouchard/Taylor 2008, </a:t>
            </a:r>
            <a:r>
              <a:rPr lang="fr-FR" b="0" i="0" dirty="0">
                <a:solidFill>
                  <a:srgbClr val="393939"/>
                </a:solidFill>
                <a:effectLst/>
                <a:latin typeface="Avenir"/>
              </a:rPr>
              <a:t>Building the Future: A Time for </a:t>
            </a:r>
            <a:r>
              <a:rPr lang="fr-FR" b="0" i="0" dirty="0" err="1">
                <a:solidFill>
                  <a:srgbClr val="393939"/>
                </a:solidFill>
                <a:effectLst/>
                <a:latin typeface="Avenir"/>
              </a:rPr>
              <a:t>Reconciliation</a:t>
            </a:r>
            <a:r>
              <a:rPr lang="fr-FR" b="0" i="0" dirty="0">
                <a:solidFill>
                  <a:srgbClr val="393939"/>
                </a:solidFill>
                <a:effectLst/>
                <a:latin typeface="Avenir"/>
              </a:rPr>
              <a:t> (</a:t>
            </a:r>
            <a:r>
              <a:rPr lang="fr-FR" b="0" i="1" dirty="0">
                <a:solidFill>
                  <a:srgbClr val="393939"/>
                </a:solidFill>
                <a:effectLst/>
                <a:latin typeface="Avenir"/>
              </a:rPr>
              <a:t>Fonder l'avenir: le temps de la conciliation)</a:t>
            </a:r>
            <a:r>
              <a:rPr lang="fr-FR" b="0" i="0" dirty="0">
                <a:solidFill>
                  <a:srgbClr val="393939"/>
                </a:solidFill>
                <a:effectLst/>
                <a:latin typeface="Avenir"/>
              </a:rPr>
              <a:t>.</a:t>
            </a:r>
            <a:endParaRPr lang="it-IT" dirty="0"/>
          </a:p>
        </p:txBody>
      </p:sp>
      <p:pic>
        <p:nvPicPr>
          <p:cNvPr id="4" name="Immagine 3">
            <a:extLst>
              <a:ext uri="{FF2B5EF4-FFF2-40B4-BE49-F238E27FC236}">
                <a16:creationId xmlns:a16="http://schemas.microsoft.com/office/drawing/2014/main" id="{38F518FB-2978-B9DB-E41C-60E2E6C6D28B}"/>
              </a:ext>
            </a:extLst>
          </p:cNvPr>
          <p:cNvPicPr>
            <a:picLocks noChangeAspect="1"/>
          </p:cNvPicPr>
          <p:nvPr/>
        </p:nvPicPr>
        <p:blipFill>
          <a:blip r:embed="rId2"/>
          <a:stretch>
            <a:fillRect/>
          </a:stretch>
        </p:blipFill>
        <p:spPr>
          <a:xfrm>
            <a:off x="0" y="77904"/>
            <a:ext cx="12192000" cy="1206265"/>
          </a:xfrm>
          <a:prstGeom prst="rect">
            <a:avLst/>
          </a:prstGeom>
        </p:spPr>
      </p:pic>
    </p:spTree>
    <p:extLst>
      <p:ext uri="{BB962C8B-B14F-4D97-AF65-F5344CB8AC3E}">
        <p14:creationId xmlns:p14="http://schemas.microsoft.com/office/powerpoint/2010/main" val="3789655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A70FF3-287F-80CA-1063-8ECAB9E8977E}"/>
              </a:ext>
            </a:extLst>
          </p:cNvPr>
          <p:cNvSpPr>
            <a:spLocks noGrp="1"/>
          </p:cNvSpPr>
          <p:nvPr>
            <p:ph type="title"/>
          </p:nvPr>
        </p:nvSpPr>
        <p:spPr>
          <a:xfrm>
            <a:off x="838200" y="1335636"/>
            <a:ext cx="10515600" cy="595801"/>
          </a:xfrm>
        </p:spPr>
        <p:txBody>
          <a:bodyPr/>
          <a:lstStyle/>
          <a:p>
            <a:r>
              <a:rPr lang="it-IT" dirty="0"/>
              <a:t>Interculturalismo in Europa</a:t>
            </a:r>
          </a:p>
        </p:txBody>
      </p:sp>
      <p:sp>
        <p:nvSpPr>
          <p:cNvPr id="3" name="Segnaposto contenuto 2">
            <a:extLst>
              <a:ext uri="{FF2B5EF4-FFF2-40B4-BE49-F238E27FC236}">
                <a16:creationId xmlns:a16="http://schemas.microsoft.com/office/drawing/2014/main" id="{9D15AB7B-2AAE-5DF0-5EF3-A6EBC3969B88}"/>
              </a:ext>
            </a:extLst>
          </p:cNvPr>
          <p:cNvSpPr>
            <a:spLocks noGrp="1"/>
          </p:cNvSpPr>
          <p:nvPr>
            <p:ph idx="1"/>
          </p:nvPr>
        </p:nvSpPr>
        <p:spPr>
          <a:xfrm>
            <a:off x="662473" y="1856792"/>
            <a:ext cx="10691327" cy="4320171"/>
          </a:xfrm>
        </p:spPr>
        <p:txBody>
          <a:bodyPr>
            <a:normAutofit fontScale="92500" lnSpcReduction="10000"/>
          </a:bodyPr>
          <a:lstStyle/>
          <a:p>
            <a:r>
              <a:rPr lang="it-IT" dirty="0"/>
              <a:t>Si sviluppa nel contesto del Consiglio d’Europa</a:t>
            </a:r>
          </a:p>
          <a:p>
            <a:r>
              <a:rPr lang="it-IT" dirty="0"/>
              <a:t>Anni ‘90. Minoranze etniche e Rom nel contesto Paesi </a:t>
            </a:r>
            <a:r>
              <a:rPr lang="it-IT" dirty="0" err="1"/>
              <a:t>centro.est</a:t>
            </a:r>
            <a:r>
              <a:rPr lang="it-IT" dirty="0"/>
              <a:t> Europa -&gt; Convenzione Quadro minoranze nazionali</a:t>
            </a:r>
            <a:r>
              <a:rPr lang="it-IT" dirty="0">
                <a:sym typeface="Wingdings" panose="05000000000000000000" pitchFamily="2" charset="2"/>
              </a:rPr>
              <a:t> tutela identità</a:t>
            </a:r>
            <a:endParaRPr lang="it-IT" dirty="0"/>
          </a:p>
          <a:p>
            <a:r>
              <a:rPr lang="it-IT" dirty="0"/>
              <a:t>Ambito dell’istruzione/educazione</a:t>
            </a:r>
          </a:p>
          <a:p>
            <a:r>
              <a:rPr lang="it-IT" dirty="0"/>
              <a:t>Ma 11/9 e attentati terroristici islamici </a:t>
            </a:r>
            <a:r>
              <a:rPr lang="it-IT" dirty="0">
                <a:sym typeface="Wingdings" panose="05000000000000000000" pitchFamily="2" charset="2"/>
              </a:rPr>
              <a:t> leader europei contestano multiculturalismo </a:t>
            </a:r>
          </a:p>
          <a:p>
            <a:r>
              <a:rPr lang="it-IT" dirty="0">
                <a:sym typeface="Wingdings" panose="05000000000000000000" pitchFamily="2" charset="2"/>
              </a:rPr>
              <a:t>Libro Bianco del Consiglio d’Europa su </a:t>
            </a:r>
            <a:r>
              <a:rPr lang="it-IT" dirty="0"/>
              <a:t>Libro bianco sul dialogo interculturale «Vivere insieme in pari dignità»</a:t>
            </a:r>
          </a:p>
          <a:p>
            <a:r>
              <a:rPr lang="en-US" dirty="0">
                <a:sym typeface="Wingdings" panose="05000000000000000000" pitchFamily="2" charset="2"/>
              </a:rPr>
              <a:t> Paris Declaration of 17 March 2015 (meeting </a:t>
            </a:r>
            <a:r>
              <a:rPr lang="en-US" dirty="0" err="1">
                <a:sym typeface="Wingdings" panose="05000000000000000000" pitchFamily="2" charset="2"/>
              </a:rPr>
              <a:t>informale</a:t>
            </a:r>
            <a:r>
              <a:rPr lang="en-US" dirty="0">
                <a:sym typeface="Wingdings" panose="05000000000000000000" pitchFamily="2" charset="2"/>
              </a:rPr>
              <a:t> del </a:t>
            </a:r>
            <a:r>
              <a:rPr lang="en-US" dirty="0" err="1">
                <a:sym typeface="Wingdings" panose="05000000000000000000" pitchFamily="2" charset="2"/>
              </a:rPr>
              <a:t>Consiglio</a:t>
            </a:r>
            <a:r>
              <a:rPr lang="en-US" dirty="0">
                <a:sym typeface="Wingdings" panose="05000000000000000000" pitchFamily="2" charset="2"/>
              </a:rPr>
              <a:t> UE) </a:t>
            </a:r>
            <a:r>
              <a:rPr lang="en-US" i="1" dirty="0">
                <a:sym typeface="Wingdings" panose="05000000000000000000" pitchFamily="2" charset="2"/>
              </a:rPr>
              <a:t>Promoting citizenship and the common values of freedom, tolerance and non-discrimination through education</a:t>
            </a:r>
            <a:endParaRPr lang="it-IT" i="1" dirty="0">
              <a:sym typeface="Wingdings" panose="05000000000000000000" pitchFamily="2" charset="2"/>
            </a:endParaRPr>
          </a:p>
        </p:txBody>
      </p:sp>
      <p:pic>
        <p:nvPicPr>
          <p:cNvPr id="4" name="Immagine 3">
            <a:extLst>
              <a:ext uri="{FF2B5EF4-FFF2-40B4-BE49-F238E27FC236}">
                <a16:creationId xmlns:a16="http://schemas.microsoft.com/office/drawing/2014/main" id="{92DED503-B65D-31AF-039E-6E104A161188}"/>
              </a:ext>
            </a:extLst>
          </p:cNvPr>
          <p:cNvPicPr>
            <a:picLocks noChangeAspect="1"/>
          </p:cNvPicPr>
          <p:nvPr/>
        </p:nvPicPr>
        <p:blipFill>
          <a:blip r:embed="rId2"/>
          <a:stretch>
            <a:fillRect/>
          </a:stretch>
        </p:blipFill>
        <p:spPr>
          <a:xfrm>
            <a:off x="0" y="0"/>
            <a:ext cx="12192000" cy="1206265"/>
          </a:xfrm>
          <a:prstGeom prst="rect">
            <a:avLst/>
          </a:prstGeom>
        </p:spPr>
      </p:pic>
    </p:spTree>
    <p:extLst>
      <p:ext uri="{BB962C8B-B14F-4D97-AF65-F5344CB8AC3E}">
        <p14:creationId xmlns:p14="http://schemas.microsoft.com/office/powerpoint/2010/main" val="563818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08760C8-22CB-16B8-1F45-AD5923D0F4B3}"/>
              </a:ext>
            </a:extLst>
          </p:cNvPr>
          <p:cNvSpPr>
            <a:spLocks noGrp="1"/>
          </p:cNvSpPr>
          <p:nvPr>
            <p:ph type="title"/>
          </p:nvPr>
        </p:nvSpPr>
        <p:spPr/>
        <p:txBody>
          <a:bodyPr>
            <a:normAutofit fontScale="90000"/>
          </a:bodyPr>
          <a:lstStyle/>
          <a:p>
            <a:r>
              <a:rPr lang="it-IT" dirty="0"/>
              <a:t>Le premesse teorico-concettuali: la critica al multiculturalismo/comunitarismo nel Libro Bianco. </a:t>
            </a:r>
          </a:p>
        </p:txBody>
      </p:sp>
      <p:sp>
        <p:nvSpPr>
          <p:cNvPr id="3" name="Segnaposto contenuto 2">
            <a:extLst>
              <a:ext uri="{FF2B5EF4-FFF2-40B4-BE49-F238E27FC236}">
                <a16:creationId xmlns:a16="http://schemas.microsoft.com/office/drawing/2014/main" id="{596322ED-06E6-BE02-7A6C-F15F17621638}"/>
              </a:ext>
            </a:extLst>
          </p:cNvPr>
          <p:cNvSpPr>
            <a:spLocks noGrp="1"/>
          </p:cNvSpPr>
          <p:nvPr>
            <p:ph idx="1"/>
          </p:nvPr>
        </p:nvSpPr>
        <p:spPr>
          <a:xfrm>
            <a:off x="410548" y="2115750"/>
            <a:ext cx="10812624" cy="3846511"/>
          </a:xfrm>
        </p:spPr>
        <p:txBody>
          <a:bodyPr>
            <a:normAutofit fontScale="55000" lnSpcReduction="20000"/>
          </a:bodyPr>
          <a:lstStyle/>
          <a:p>
            <a:endParaRPr lang="it-IT" sz="3100" dirty="0"/>
          </a:p>
          <a:p>
            <a:r>
              <a:rPr lang="it-IT" sz="3100" dirty="0"/>
              <a:t>L’</a:t>
            </a:r>
            <a:r>
              <a:rPr lang="it-IT" sz="3600" dirty="0">
                <a:latin typeface="+mj-lt"/>
              </a:rPr>
              <a:t>esperienza dell’immigrazione è stata associata a un nuovo concetto di ordine sociale conosciuto col nome di comunitarismo. Questo modello prevedeva il riconoscimento politico di ciò che era percepito come un sistema di valori diverso (quello delle comunità minoritarie), allo stesso titolo di quello della maggioranza di “accoglienza”. Sebbene si allontanasse dal modello dell’assimilazione, il comunitarismo ne condivideva spesso la stessa concezione schematica di una società ferma in una opposizione fra maggioranza e minoranza, distinguendosene unicamente in quanto prevedeva la separazione della minoranza piuttosto che la sua assimilazione alla maggioranza.</a:t>
            </a:r>
          </a:p>
          <a:p>
            <a:r>
              <a:rPr lang="it-IT" sz="3600" dirty="0">
                <a:latin typeface="+mj-lt"/>
              </a:rPr>
              <a:t>«il comunitarismo è ormai considerato da molti come la causa che ha favorito la segregazione delle comunità e la reciproca incomprensione, e che ha contribuito all’indebolimento dei diritti delle persone (in particolare, quelli delle donne) nell’ambito delle minoranze, percepite come attori collettivi. Bisogna ammettere la diversità culturale delle società attuali come un fatto empirico. Tuttavia, durante la consultazione, gli Stati interpellati hanno più volte ricordato che il comunitarismo non era più una politica con cui ci si sentiva in sintonia» P. 19</a:t>
            </a:r>
          </a:p>
          <a:p>
            <a:endParaRPr lang="it-IT" dirty="0"/>
          </a:p>
        </p:txBody>
      </p:sp>
      <p:pic>
        <p:nvPicPr>
          <p:cNvPr id="4" name="Immagine 3">
            <a:extLst>
              <a:ext uri="{FF2B5EF4-FFF2-40B4-BE49-F238E27FC236}">
                <a16:creationId xmlns:a16="http://schemas.microsoft.com/office/drawing/2014/main" id="{C81059A2-4243-518A-8248-DB50B4C75FC7}"/>
              </a:ext>
            </a:extLst>
          </p:cNvPr>
          <p:cNvPicPr>
            <a:picLocks noChangeAspect="1"/>
          </p:cNvPicPr>
          <p:nvPr/>
        </p:nvPicPr>
        <p:blipFill>
          <a:blip r:embed="rId2"/>
          <a:stretch>
            <a:fillRect/>
          </a:stretch>
        </p:blipFill>
        <p:spPr>
          <a:xfrm>
            <a:off x="0" y="129371"/>
            <a:ext cx="12192000" cy="1206265"/>
          </a:xfrm>
          <a:prstGeom prst="rect">
            <a:avLst/>
          </a:prstGeom>
        </p:spPr>
      </p:pic>
    </p:spTree>
    <p:extLst>
      <p:ext uri="{BB962C8B-B14F-4D97-AF65-F5344CB8AC3E}">
        <p14:creationId xmlns:p14="http://schemas.microsoft.com/office/powerpoint/2010/main" val="631986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72F753-4001-8DED-B4E1-FD0BCE7BBA15}"/>
              </a:ext>
            </a:extLst>
          </p:cNvPr>
          <p:cNvSpPr>
            <a:spLocks noGrp="1"/>
          </p:cNvSpPr>
          <p:nvPr>
            <p:ph type="title"/>
          </p:nvPr>
        </p:nvSpPr>
        <p:spPr/>
        <p:txBody>
          <a:bodyPr>
            <a:normAutofit fontScale="90000"/>
          </a:bodyPr>
          <a:lstStyle/>
          <a:p>
            <a:r>
              <a:rPr lang="it-IT" dirty="0"/>
              <a:t>Le appartenenze multiple e identità fluide: relativizzazione dell’identità culturale?</a:t>
            </a:r>
          </a:p>
        </p:txBody>
      </p:sp>
      <p:sp>
        <p:nvSpPr>
          <p:cNvPr id="3" name="Segnaposto contenuto 2">
            <a:extLst>
              <a:ext uri="{FF2B5EF4-FFF2-40B4-BE49-F238E27FC236}">
                <a16:creationId xmlns:a16="http://schemas.microsoft.com/office/drawing/2014/main" id="{A990F05D-14C3-844C-5F5A-96A7BDE129E9}"/>
              </a:ext>
            </a:extLst>
          </p:cNvPr>
          <p:cNvSpPr>
            <a:spLocks noGrp="1"/>
          </p:cNvSpPr>
          <p:nvPr>
            <p:ph idx="1"/>
          </p:nvPr>
        </p:nvSpPr>
        <p:spPr/>
        <p:txBody>
          <a:bodyPr>
            <a:normAutofit fontScale="92500" lnSpcReduction="20000"/>
          </a:bodyPr>
          <a:lstStyle/>
          <a:p>
            <a:r>
              <a:rPr lang="it-IT" dirty="0"/>
              <a:t>«La libera scelta della propria cultura è fondamentale in quanto elemento costitutivo dei diritti umani. Ognuno può, nello stesso momento o in diverse fasi della propria vita, scegliere di aderire a più sistemi di riferimento culturale differenti. Sebbene, in una certa misura, ognuno di noi sia il prodotto dell’eredità e delle proprie origini sociali, nelle democrazie moderne contemporanee tutti possiamo arricchire la nostra identità optando in favore di un’appartenenza culturale multipla. Nessuno dovrebbe essere rinchiuso, contro la propria volontà, in un gruppo, una comunità, un sistema di pensiero o una visione del mondo; al contrario, tutti dovrebbero essere liberi di rinunciare a scelte del passato e farne di nuove, se tali scelte rispettano i valori universali dei diritti umani, della democrazia e del primato del diritto».</a:t>
            </a:r>
          </a:p>
        </p:txBody>
      </p:sp>
      <p:pic>
        <p:nvPicPr>
          <p:cNvPr id="4" name="Immagine 3">
            <a:extLst>
              <a:ext uri="{FF2B5EF4-FFF2-40B4-BE49-F238E27FC236}">
                <a16:creationId xmlns:a16="http://schemas.microsoft.com/office/drawing/2014/main" id="{F1A2B76C-5F5F-CCA2-3D01-A2A8BB4153EE}"/>
              </a:ext>
            </a:extLst>
          </p:cNvPr>
          <p:cNvPicPr>
            <a:picLocks noChangeAspect="1"/>
          </p:cNvPicPr>
          <p:nvPr/>
        </p:nvPicPr>
        <p:blipFill>
          <a:blip r:embed="rId2"/>
          <a:stretch>
            <a:fillRect/>
          </a:stretch>
        </p:blipFill>
        <p:spPr>
          <a:xfrm>
            <a:off x="0" y="116536"/>
            <a:ext cx="12192000" cy="1219100"/>
          </a:xfrm>
          <a:prstGeom prst="rect">
            <a:avLst/>
          </a:prstGeom>
        </p:spPr>
      </p:pic>
    </p:spTree>
    <p:extLst>
      <p:ext uri="{BB962C8B-B14F-4D97-AF65-F5344CB8AC3E}">
        <p14:creationId xmlns:p14="http://schemas.microsoft.com/office/powerpoint/2010/main" val="1970434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BE5F832-FEEC-4B06-4403-9BC59B400F2D}"/>
              </a:ext>
            </a:extLst>
          </p:cNvPr>
          <p:cNvSpPr>
            <a:spLocks noGrp="1"/>
          </p:cNvSpPr>
          <p:nvPr>
            <p:ph type="title"/>
          </p:nvPr>
        </p:nvSpPr>
        <p:spPr/>
        <p:txBody>
          <a:bodyPr>
            <a:normAutofit fontScale="90000"/>
          </a:bodyPr>
          <a:lstStyle/>
          <a:p>
            <a:r>
              <a:rPr lang="it-IT" dirty="0"/>
              <a:t>Lo strumento del dialogo interculturale nel Libro Bianco e la finalità della coesione sociale</a:t>
            </a:r>
          </a:p>
        </p:txBody>
      </p:sp>
      <p:sp>
        <p:nvSpPr>
          <p:cNvPr id="3" name="Segnaposto contenuto 2">
            <a:extLst>
              <a:ext uri="{FF2B5EF4-FFF2-40B4-BE49-F238E27FC236}">
                <a16:creationId xmlns:a16="http://schemas.microsoft.com/office/drawing/2014/main" id="{6F851186-9AC5-5B32-17DC-AD58C199479A}"/>
              </a:ext>
            </a:extLst>
          </p:cNvPr>
          <p:cNvSpPr>
            <a:spLocks noGrp="1"/>
          </p:cNvSpPr>
          <p:nvPr>
            <p:ph idx="1"/>
          </p:nvPr>
        </p:nvSpPr>
        <p:spPr/>
        <p:txBody>
          <a:bodyPr>
            <a:normAutofit fontScale="92500" lnSpcReduction="20000"/>
          </a:bodyPr>
          <a:lstStyle/>
          <a:p>
            <a:r>
              <a:rPr lang="it-IT" dirty="0"/>
              <a:t>«il dialogo interculturale indica un processo di scambio di vedute aperto e rispettoso fra persone e gruppi di origini e tradizioni etniche, culturali, religiose e linguistiche diverse, in uno spirito di comprensione e di rispetto reciproci. La libertà e la capacità di esprimersi, la volontà e la facoltà di ascoltare ciò che gli altri dicono, ne sono elementi indispensabili. Il dialogo interculturale contribuisce </a:t>
            </a:r>
            <a:r>
              <a:rPr lang="it-IT" b="1" dirty="0"/>
              <a:t>all’integrazione politica, sociale, culturale ed economica, nonché alla coesione di società culturalmente diverse</a:t>
            </a:r>
            <a:r>
              <a:rPr lang="it-IT" dirty="0"/>
              <a:t>. Favorisce l’uguaglianza, la dignità umana e</a:t>
            </a:r>
            <a:r>
              <a:rPr lang="it-IT" b="1" dirty="0"/>
              <a:t> la sensazione di condividere obiettivi comuni. </a:t>
            </a:r>
            <a:r>
              <a:rPr lang="it-IT" dirty="0"/>
              <a:t>Il dialogo interculturale è volto a far capire meglio le diverse abitudini e visioni del mondo , a </a:t>
            </a:r>
            <a:r>
              <a:rPr lang="it-IT" b="1" dirty="0"/>
              <a:t>rafforzare la cooperazione e la partecipazione (o la libertà di operare scelte</a:t>
            </a:r>
            <a:r>
              <a:rPr lang="it-IT" dirty="0"/>
              <a:t>), a permettere alle persone di </a:t>
            </a:r>
            <a:r>
              <a:rPr lang="it-IT" dirty="0">
                <a:highlight>
                  <a:srgbClr val="FFFF00"/>
                </a:highlight>
              </a:rPr>
              <a:t>svilupparsi e trasformarsi </a:t>
            </a:r>
            <a:r>
              <a:rPr lang="it-IT" dirty="0"/>
              <a:t>e , infine, a promuovere la tolleranza e il rispetto per gli altri». (pag. 17)</a:t>
            </a:r>
          </a:p>
        </p:txBody>
      </p:sp>
      <p:pic>
        <p:nvPicPr>
          <p:cNvPr id="4" name="Immagine 3">
            <a:extLst>
              <a:ext uri="{FF2B5EF4-FFF2-40B4-BE49-F238E27FC236}">
                <a16:creationId xmlns:a16="http://schemas.microsoft.com/office/drawing/2014/main" id="{FA84E8C0-8A6D-6638-AEB4-E023F363386B}"/>
              </a:ext>
            </a:extLst>
          </p:cNvPr>
          <p:cNvPicPr>
            <a:picLocks noChangeAspect="1"/>
          </p:cNvPicPr>
          <p:nvPr/>
        </p:nvPicPr>
        <p:blipFill>
          <a:blip r:embed="rId2"/>
          <a:stretch>
            <a:fillRect/>
          </a:stretch>
        </p:blipFill>
        <p:spPr>
          <a:xfrm>
            <a:off x="0" y="0"/>
            <a:ext cx="12192000" cy="1206265"/>
          </a:xfrm>
          <a:prstGeom prst="rect">
            <a:avLst/>
          </a:prstGeom>
        </p:spPr>
      </p:pic>
    </p:spTree>
    <p:extLst>
      <p:ext uri="{BB962C8B-B14F-4D97-AF65-F5344CB8AC3E}">
        <p14:creationId xmlns:p14="http://schemas.microsoft.com/office/powerpoint/2010/main" val="377322995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MUR_SoggAttuatori.potx" id="{9805767C-2E52-4DE8-B760-2E02FDAAF4CD}" vid="{686DB170-6579-47D4-A971-0F75D53EEBC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a398c2fc-ef96-41f5-a6be-4e19eee013d8" xsi:nil="true"/>
    <lcf76f155ced4ddcb4097134ff3c332f xmlns="33de9cbb-7065-497c-aaf6-21859a933a93">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777A26F539967D4F98503910BA4FFFD8" ma:contentTypeVersion="15" ma:contentTypeDescription="Creare un nuovo documento." ma:contentTypeScope="" ma:versionID="63b9c261a55c251c9d1e50215d3749c4">
  <xsd:schema xmlns:xsd="http://www.w3.org/2001/XMLSchema" xmlns:xs="http://www.w3.org/2001/XMLSchema" xmlns:p="http://schemas.microsoft.com/office/2006/metadata/properties" xmlns:ns2="33de9cbb-7065-497c-aaf6-21859a933a93" xmlns:ns3="a398c2fc-ef96-41f5-a6be-4e19eee013d8" targetNamespace="http://schemas.microsoft.com/office/2006/metadata/properties" ma:root="true" ma:fieldsID="a66aada771cda6968eaf211002d80a89" ns2:_="" ns3:_="">
    <xsd:import namespace="33de9cbb-7065-497c-aaf6-21859a933a93"/>
    <xsd:import namespace="a398c2fc-ef96-41f5-a6be-4e19eee013d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de9cbb-7065-497c-aaf6-21859a933a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lcf76f155ced4ddcb4097134ff3c332f" ma:index="20" nillable="true" ma:taxonomy="true" ma:internalName="lcf76f155ced4ddcb4097134ff3c332f" ma:taxonomyFieldName="MediaServiceImageTags" ma:displayName="Tag immagine" ma:readOnly="false" ma:fieldId="{5cf76f15-5ced-4ddc-b409-7134ff3c332f}" ma:taxonomyMulti="true" ma:sspId="6d165d17-9b79-46c3-82b9-c927e733c429"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398c2fc-ef96-41f5-a6be-4e19eee013d8" elementFormDefault="qualified">
    <xsd:import namespace="http://schemas.microsoft.com/office/2006/documentManagement/types"/>
    <xsd:import namespace="http://schemas.microsoft.com/office/infopath/2007/PartnerControls"/>
    <xsd:element name="SharedWithUsers" ma:index="16"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Condiviso con dettagli" ma:internalName="SharedWithDetails" ma:readOnly="true">
      <xsd:simpleType>
        <xsd:restriction base="dms:Note">
          <xsd:maxLength value="255"/>
        </xsd:restriction>
      </xsd:simpleType>
    </xsd:element>
    <xsd:element name="TaxCatchAll" ma:index="21" nillable="true" ma:displayName="Taxonomy Catch All Column" ma:hidden="true" ma:list="{71b5f323-8b4a-4b41-bb8e-fb1b53a1f540}" ma:internalName="TaxCatchAll" ma:showField="CatchAllData" ma:web="a398c2fc-ef96-41f5-a6be-4e19eee013d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0BE24F4-7EB1-434B-8205-B2D5D6584867}">
  <ds:schemaRefs>
    <ds:schemaRef ds:uri="http://schemas.microsoft.com/sharepoint/v3/contenttype/forms"/>
  </ds:schemaRefs>
</ds:datastoreItem>
</file>

<file path=customXml/itemProps2.xml><?xml version="1.0" encoding="utf-8"?>
<ds:datastoreItem xmlns:ds="http://schemas.openxmlformats.org/officeDocument/2006/customXml" ds:itemID="{03467FBC-AEAE-4EC2-BF36-9EF027E22BDD}">
  <ds:schemaRefs>
    <ds:schemaRef ds:uri="33de9cbb-7065-497c-aaf6-21859a933a93"/>
    <ds:schemaRef ds:uri="a398c2fc-ef96-41f5-a6be-4e19eee013d8"/>
    <ds:schemaRef ds:uri="d2b3df68-07b5-4773-aba1-bd9b51ecb5e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F8A19A0-51A2-4533-A590-3477DED3BD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de9cbb-7065-497c-aaf6-21859a933a93"/>
    <ds:schemaRef ds:uri="a398c2fc-ef96-41f5-a6be-4e19eee013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Template MUR_SoggAttuatori</Template>
  <TotalTime>2504</TotalTime>
  <Words>4670</Words>
  <Application>Microsoft Office PowerPoint</Application>
  <PresentationFormat>Widescreen</PresentationFormat>
  <Paragraphs>172</Paragraphs>
  <Slides>27</Slides>
  <Notes>1</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27</vt:i4>
      </vt:variant>
    </vt:vector>
  </HeadingPairs>
  <TitlesOfParts>
    <vt:vector size="37" baseType="lpstr">
      <vt:lpstr>Arial</vt:lpstr>
      <vt:lpstr>Avenir</vt:lpstr>
      <vt:lpstr>Calibri</vt:lpstr>
      <vt:lpstr>Source Sans Pro</vt:lpstr>
      <vt:lpstr>sourcesanspro</vt:lpstr>
      <vt:lpstr>Times New Roman</vt:lpstr>
      <vt:lpstr>Titillium</vt:lpstr>
      <vt:lpstr>Titillium Bd</vt:lpstr>
      <vt:lpstr>Wingdings</vt:lpstr>
      <vt:lpstr>Tema di Office</vt:lpstr>
      <vt:lpstr>Missione 4  Istruzione e Ricerca</vt:lpstr>
      <vt:lpstr>Multiculturalismo vs. Interculturalismo: solo una questione di parole?</vt:lpstr>
      <vt:lpstr>Critiche al multiculturalismo</vt:lpstr>
      <vt:lpstr>Interculturalismo</vt:lpstr>
      <vt:lpstr>Diversi sviluppi e diverse accezioni di interculturalismo</vt:lpstr>
      <vt:lpstr>Interculturalismo in Europa</vt:lpstr>
      <vt:lpstr>Le premesse teorico-concettuali: la critica al multiculturalismo/comunitarismo nel Libro Bianco. </vt:lpstr>
      <vt:lpstr>Le appartenenze multiple e identità fluide: relativizzazione dell’identità culturale?</vt:lpstr>
      <vt:lpstr>Lo strumento del dialogo interculturale nel Libro Bianco e la finalità della coesione sociale</vt:lpstr>
      <vt:lpstr>Valori da ridefinire o pre-dati?</vt:lpstr>
      <vt:lpstr>Gli strumenti del dialogo interculturale secondo il libro bianco</vt:lpstr>
      <vt:lpstr>Le critiche all’interculturalismo del Consiglio d’Europa</vt:lpstr>
      <vt:lpstr>Modelli di insegnamento della religione in Europa</vt:lpstr>
      <vt:lpstr>L’insegnamento sulla religione: pro e contro</vt:lpstr>
      <vt:lpstr>Insegnamento about religions: pro e contro</vt:lpstr>
      <vt:lpstr>La promozione dell’insegnamento about religion in Europa nel contesto dell’educazione interculturale</vt:lpstr>
      <vt:lpstr>Scarsissima risposta da parte degli Stati CoE – fattori generali</vt:lpstr>
      <vt:lpstr>Alcuni esempi: Italia</vt:lpstr>
      <vt:lpstr>Francia: lo studio del fatto religioso</vt:lpstr>
      <vt:lpstr>Svezia: la patria del modello about religion</vt:lpstr>
      <vt:lpstr>Belgio (Comunità francese/comunità fiamminga): modello confessionale pluralizzato</vt:lpstr>
      <vt:lpstr>England and Wales: about religion ma con coinvolgimento confessioni religiose</vt:lpstr>
      <vt:lpstr>La giurisprudenza della Corte EDU: Folgero vs. Norway- 2007</vt:lpstr>
      <vt:lpstr>Folgero vs. Norway Corte edu segue</vt:lpstr>
      <vt:lpstr>Kjeldsen, Madsen and Pedersen vs. Denmark Corte edu 1976</vt:lpstr>
      <vt:lpstr>Conclusioni</vt:lpstr>
      <vt:lpstr>Bibliografia e riferimenti utili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Strazzari Davide</dc:creator>
  <cp:lastModifiedBy>Davide Strazzari</cp:lastModifiedBy>
  <cp:revision>7</cp:revision>
  <dcterms:created xsi:type="dcterms:W3CDTF">2022-10-26T09:11:02Z</dcterms:created>
  <dcterms:modified xsi:type="dcterms:W3CDTF">2024-09-29T15:22:01Z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0x010100777A26F539967D4F98503910BA4FFFD8</vt:lpwstr>
  </property>
</Properties>
</file>