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61" r:id="rId6"/>
    <p:sldId id="262" r:id="rId7"/>
    <p:sldId id="263" r:id="rId8"/>
    <p:sldId id="265" r:id="rId9"/>
    <p:sldId id="266" r:id="rId10"/>
    <p:sldId id="260" r:id="rId11"/>
    <p:sldId id="271" r:id="rId12"/>
    <p:sldId id="270" r:id="rId13"/>
    <p:sldId id="278" r:id="rId14"/>
    <p:sldId id="277" r:id="rId15"/>
    <p:sldId id="276" r:id="rId16"/>
    <p:sldId id="275" r:id="rId17"/>
    <p:sldId id="280" r:id="rId18"/>
    <p:sldId id="272" r:id="rId19"/>
    <p:sldId id="273" r:id="rId20"/>
    <p:sldId id="279" r:id="rId21"/>
    <p:sldId id="281" r:id="rId22"/>
    <p:sldId id="284" r:id="rId23"/>
    <p:sldId id="285" r:id="rId24"/>
    <p:sldId id="282" r:id="rId25"/>
    <p:sldId id="286" r:id="rId26"/>
    <p:sldId id="283" r:id="rId27"/>
    <p:sldId id="287"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6F21B9-12BB-4292-852B-7061436802C9}" v="4" dt="2024-01-25T16:17:03.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34" autoAdjust="0"/>
    <p:restoredTop sz="86491" autoAdjust="0"/>
  </p:normalViewPr>
  <p:slideViewPr>
    <p:cSldViewPr snapToGrid="0">
      <p:cViewPr varScale="1">
        <p:scale>
          <a:sx n="71" d="100"/>
          <a:sy n="71" d="100"/>
        </p:scale>
        <p:origin x="235"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A19FA-41AE-4F2A-8228-3399FEB02D4B}" type="datetimeFigureOut">
              <a:rPr lang="it-IT" smtClean="0"/>
              <a:t>05/12/2024</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F2187-BD6B-4CD4-8DF4-F350925E52CA}" type="slidenum">
              <a:rPr lang="it-IT" smtClean="0"/>
              <a:t>‹N›</a:t>
            </a:fld>
            <a:endParaRPr lang="it-IT"/>
          </a:p>
        </p:txBody>
      </p:sp>
    </p:spTree>
    <p:extLst>
      <p:ext uri="{BB962C8B-B14F-4D97-AF65-F5344CB8AC3E}">
        <p14:creationId xmlns:p14="http://schemas.microsoft.com/office/powerpoint/2010/main" val="308472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1F2187-BD6B-4CD4-8DF4-F350925E52CA}" type="slidenum">
              <a:rPr lang="it-IT" smtClean="0"/>
              <a:t>1</a:t>
            </a:fld>
            <a:endParaRPr lang="it-IT"/>
          </a:p>
        </p:txBody>
      </p:sp>
    </p:spTree>
    <p:extLst>
      <p:ext uri="{BB962C8B-B14F-4D97-AF65-F5344CB8AC3E}">
        <p14:creationId xmlns:p14="http://schemas.microsoft.com/office/powerpoint/2010/main" val="396710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0D1F2187-BD6B-4CD4-8DF4-F350925E52CA}" type="slidenum">
              <a:rPr lang="it-IT" smtClean="0"/>
              <a:t>7</a:t>
            </a:fld>
            <a:endParaRPr lang="it-IT"/>
          </a:p>
        </p:txBody>
      </p:sp>
    </p:spTree>
    <p:extLst>
      <p:ext uri="{BB962C8B-B14F-4D97-AF65-F5344CB8AC3E}">
        <p14:creationId xmlns:p14="http://schemas.microsoft.com/office/powerpoint/2010/main" val="4166598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9" name="Immagine 3">
            <a:extLst>
              <a:ext uri="{FF2B5EF4-FFF2-40B4-BE49-F238E27FC236}">
                <a16:creationId xmlns:a16="http://schemas.microsoft.com/office/drawing/2014/main" id="{25F6244B-B1B3-416D-B88B-0FE1D1159F8D}"/>
              </a:ext>
            </a:extLst>
          </p:cNvPr>
          <p:cNvPicPr>
            <a:picLocks noChangeAspect="1"/>
          </p:cNvPicPr>
          <p:nvPr userDrawn="1"/>
        </p:nvPicPr>
        <p:blipFill rotWithShape="1">
          <a:blip r:embed="rId2"/>
          <a:srcRect b="9003"/>
          <a:stretch/>
        </p:blipFill>
        <p:spPr>
          <a:xfrm>
            <a:off x="0" y="1310759"/>
            <a:ext cx="12202758" cy="5038670"/>
          </a:xfrm>
          <a:prstGeom prst="rect">
            <a:avLst/>
          </a:prstGeom>
        </p:spPr>
      </p:pic>
      <p:sp>
        <p:nvSpPr>
          <p:cNvPr id="2" name="Title 1">
            <a:extLst>
              <a:ext uri="{FF2B5EF4-FFF2-40B4-BE49-F238E27FC236}">
                <a16:creationId xmlns:a16="http://schemas.microsoft.com/office/drawing/2014/main" id="{263D0686-F3B6-4B9D-A347-9CE02FFD17B0}"/>
              </a:ext>
            </a:extLst>
          </p:cNvPr>
          <p:cNvSpPr>
            <a:spLocks noGrp="1"/>
          </p:cNvSpPr>
          <p:nvPr>
            <p:ph type="ctrTitle"/>
          </p:nvPr>
        </p:nvSpPr>
        <p:spPr>
          <a:xfrm>
            <a:off x="838200" y="1335636"/>
            <a:ext cx="3795445" cy="2414431"/>
          </a:xfrm>
        </p:spPr>
        <p:txBody>
          <a:bodyPr anchor="b">
            <a:normAutofit/>
          </a:bodyPr>
          <a:lstStyle>
            <a:lvl1pPr algn="l">
              <a:defRPr sz="4500"/>
            </a:lvl1pPr>
          </a:lstStyle>
          <a:p>
            <a:r>
              <a:rPr lang="it-IT"/>
              <a:t>Fare clic per modificare lo stile del titolo dello schema</a:t>
            </a:r>
          </a:p>
        </p:txBody>
      </p:sp>
      <p:sp>
        <p:nvSpPr>
          <p:cNvPr id="3" name="Subtitle 2">
            <a:extLst>
              <a:ext uri="{FF2B5EF4-FFF2-40B4-BE49-F238E27FC236}">
                <a16:creationId xmlns:a16="http://schemas.microsoft.com/office/drawing/2014/main" id="{760DCE23-7D2E-4485-A8A3-6D0DC38C1D3F}"/>
              </a:ext>
            </a:extLst>
          </p:cNvPr>
          <p:cNvSpPr>
            <a:spLocks noGrp="1"/>
          </p:cNvSpPr>
          <p:nvPr>
            <p:ph type="subTitle" idx="1"/>
          </p:nvPr>
        </p:nvSpPr>
        <p:spPr>
          <a:xfrm>
            <a:off x="838200" y="3879437"/>
            <a:ext cx="379544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Date Placeholder 3">
            <a:extLst>
              <a:ext uri="{FF2B5EF4-FFF2-40B4-BE49-F238E27FC236}">
                <a16:creationId xmlns:a16="http://schemas.microsoft.com/office/drawing/2014/main" id="{255F0CEF-51FF-466C-8532-9EF423A4266A}"/>
              </a:ext>
            </a:extLst>
          </p:cNvPr>
          <p:cNvSpPr>
            <a:spLocks noGrp="1"/>
          </p:cNvSpPr>
          <p:nvPr>
            <p:ph type="dt" sz="half" idx="10"/>
          </p:nvPr>
        </p:nvSpPr>
        <p:spPr/>
        <p:txBody>
          <a:bodyPr/>
          <a:lstStyle>
            <a:lvl1pPr>
              <a:defRPr/>
            </a:lvl1pPr>
          </a:lstStyle>
          <a:p>
            <a:r>
              <a:rPr lang="it-IT"/>
              <a:t>Nome beneficiario</a:t>
            </a:r>
          </a:p>
        </p:txBody>
      </p:sp>
      <p:sp>
        <p:nvSpPr>
          <p:cNvPr id="5" name="Footer Placeholder 4">
            <a:extLst>
              <a:ext uri="{FF2B5EF4-FFF2-40B4-BE49-F238E27FC236}">
                <a16:creationId xmlns:a16="http://schemas.microsoft.com/office/drawing/2014/main" id="{325040DB-8460-4471-A536-03EED8D2ECE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00264DF-C80E-4A54-97BF-B28A94C1B9DC}"/>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0" name="Picture Placeholder 2">
            <a:extLst>
              <a:ext uri="{FF2B5EF4-FFF2-40B4-BE49-F238E27FC236}">
                <a16:creationId xmlns:a16="http://schemas.microsoft.com/office/drawing/2014/main" id="{27805BB2-49DE-4832-9EF2-DACA471C18BD}"/>
              </a:ext>
            </a:extLst>
          </p:cNvPr>
          <p:cNvSpPr>
            <a:spLocks noGrp="1"/>
          </p:cNvSpPr>
          <p:nvPr>
            <p:ph type="pic" idx="13"/>
          </p:nvPr>
        </p:nvSpPr>
        <p:spPr>
          <a:xfrm>
            <a:off x="5188449" y="2106202"/>
            <a:ext cx="5712431" cy="375484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11" name="Picture Placeholder 11">
            <a:extLst>
              <a:ext uri="{FF2B5EF4-FFF2-40B4-BE49-F238E27FC236}">
                <a16:creationId xmlns:a16="http://schemas.microsoft.com/office/drawing/2014/main" id="{6EDCB0A2-728A-49A8-AB77-143BA4F3D5D7}"/>
              </a:ext>
            </a:extLst>
          </p:cNvPr>
          <p:cNvSpPr txBox="1">
            <a:spLocks/>
          </p:cNvSpPr>
          <p:nvPr userDrawn="1"/>
        </p:nvSpPr>
        <p:spPr>
          <a:xfrm>
            <a:off x="9821594" y="195173"/>
            <a:ext cx="1870075" cy="730250"/>
          </a:xfrm>
          <a:prstGeom prst="rect">
            <a:avLst/>
          </a:prstGeom>
          <a:ln>
            <a:solidFill>
              <a:schemeClr val="bg1"/>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a:t>Logo ente beneficiario</a:t>
            </a:r>
          </a:p>
        </p:txBody>
      </p:sp>
      <p:sp>
        <p:nvSpPr>
          <p:cNvPr id="8" name="Content Placeholder 7">
            <a:extLst>
              <a:ext uri="{FF2B5EF4-FFF2-40B4-BE49-F238E27FC236}">
                <a16:creationId xmlns:a16="http://schemas.microsoft.com/office/drawing/2014/main" id="{E6A686CD-BC84-4E44-BDAF-161736E81F40}"/>
              </a:ext>
            </a:extLst>
          </p:cNvPr>
          <p:cNvSpPr>
            <a:spLocks noGrp="1"/>
          </p:cNvSpPr>
          <p:nvPr>
            <p:ph sz="quarter" idx="14" hasCustomPrompt="1"/>
          </p:nvPr>
        </p:nvSpPr>
        <p:spPr>
          <a:xfrm>
            <a:off x="838200" y="5681663"/>
            <a:ext cx="3795444" cy="482600"/>
          </a:xfrm>
        </p:spPr>
        <p:txBody>
          <a:bodyPr>
            <a:normAutofit/>
          </a:bodyPr>
          <a:lstStyle>
            <a:lvl1pPr marL="0" indent="0">
              <a:buNone/>
              <a:defRPr sz="1800"/>
            </a:lvl1pPr>
          </a:lstStyle>
          <a:p>
            <a:pPr lvl="0"/>
            <a:r>
              <a:rPr lang="it-IT"/>
              <a:t>Click to </a:t>
            </a:r>
            <a:r>
              <a:rPr lang="it-IT" err="1"/>
              <a:t>edit</a:t>
            </a:r>
            <a:r>
              <a:rPr lang="it-IT"/>
              <a:t> date</a:t>
            </a:r>
          </a:p>
        </p:txBody>
      </p:sp>
    </p:spTree>
    <p:extLst>
      <p:ext uri="{BB962C8B-B14F-4D97-AF65-F5344CB8AC3E}">
        <p14:creationId xmlns:p14="http://schemas.microsoft.com/office/powerpoint/2010/main" val="66852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BC9C-2F86-4F3C-86FF-092C95A64B84}"/>
              </a:ext>
            </a:extLst>
          </p:cNvPr>
          <p:cNvSpPr>
            <a:spLocks noGrp="1"/>
          </p:cNvSpPr>
          <p:nvPr>
            <p:ph type="title"/>
          </p:nvPr>
        </p:nvSpPr>
        <p:spPr/>
        <p:txBody>
          <a:bodyPr/>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E723F1F7-0749-4694-BE63-E403BDDD5F4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409E3090-1E92-4CFB-9491-E0F885599797}"/>
              </a:ext>
            </a:extLst>
          </p:cNvPr>
          <p:cNvSpPr>
            <a:spLocks noGrp="1"/>
          </p:cNvSpPr>
          <p:nvPr>
            <p:ph type="dt" sz="half" idx="10"/>
          </p:nvPr>
        </p:nvSpPr>
        <p:spPr/>
        <p:txBody>
          <a:bodyPr/>
          <a:lstStyle/>
          <a:p>
            <a:fld id="{C3A2CE4C-2805-4E3E-AF65-4896882F519E}" type="datetimeFigureOut">
              <a:rPr lang="it-IT" smtClean="0"/>
              <a:t>05/12/2024</a:t>
            </a:fld>
            <a:endParaRPr lang="it-IT"/>
          </a:p>
        </p:txBody>
      </p:sp>
      <p:sp>
        <p:nvSpPr>
          <p:cNvPr id="5" name="Footer Placeholder 4">
            <a:extLst>
              <a:ext uri="{FF2B5EF4-FFF2-40B4-BE49-F238E27FC236}">
                <a16:creationId xmlns:a16="http://schemas.microsoft.com/office/drawing/2014/main" id="{DFD25BC3-9F27-484C-9378-EEFF57FBB92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555A28A-D94D-4C1E-9701-B2E9F89D9F6B}"/>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7" name="Picture Placeholder 11">
            <a:extLst>
              <a:ext uri="{FF2B5EF4-FFF2-40B4-BE49-F238E27FC236}">
                <a16:creationId xmlns:a16="http://schemas.microsoft.com/office/drawing/2014/main" id="{B0E018EA-3E2C-4221-8F2D-FEADDDF2C9FC}"/>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329768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B6E7A-AAE9-4771-A56C-9BFBA5E562BD}"/>
              </a:ext>
            </a:extLst>
          </p:cNvPr>
          <p:cNvSpPr>
            <a:spLocks noGrp="1"/>
          </p:cNvSpPr>
          <p:nvPr>
            <p:ph type="title" orient="vert"/>
          </p:nvPr>
        </p:nvSpPr>
        <p:spPr>
          <a:xfrm>
            <a:off x="8724900" y="1335635"/>
            <a:ext cx="2628900" cy="4841328"/>
          </a:xfrm>
        </p:spPr>
        <p:txBody>
          <a:bodyPr vert="eaVert"/>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3BDB7342-37F0-452E-BA73-5C35A8EBE74A}"/>
              </a:ext>
            </a:extLst>
          </p:cNvPr>
          <p:cNvSpPr>
            <a:spLocks noGrp="1"/>
          </p:cNvSpPr>
          <p:nvPr>
            <p:ph type="body" orient="vert" idx="1"/>
          </p:nvPr>
        </p:nvSpPr>
        <p:spPr>
          <a:xfrm>
            <a:off x="838200" y="1335635"/>
            <a:ext cx="7734300" cy="484132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BDE9D5CD-1CAE-47E9-9CA5-BEAB47994C3F}"/>
              </a:ext>
            </a:extLst>
          </p:cNvPr>
          <p:cNvSpPr>
            <a:spLocks noGrp="1"/>
          </p:cNvSpPr>
          <p:nvPr>
            <p:ph type="dt" sz="half" idx="10"/>
          </p:nvPr>
        </p:nvSpPr>
        <p:spPr/>
        <p:txBody>
          <a:bodyPr/>
          <a:lstStyle/>
          <a:p>
            <a:fld id="{C3A2CE4C-2805-4E3E-AF65-4896882F519E}" type="datetimeFigureOut">
              <a:rPr lang="it-IT" smtClean="0"/>
              <a:t>05/12/2024</a:t>
            </a:fld>
            <a:endParaRPr lang="it-IT"/>
          </a:p>
        </p:txBody>
      </p:sp>
      <p:sp>
        <p:nvSpPr>
          <p:cNvPr id="5" name="Footer Placeholder 4">
            <a:extLst>
              <a:ext uri="{FF2B5EF4-FFF2-40B4-BE49-F238E27FC236}">
                <a16:creationId xmlns:a16="http://schemas.microsoft.com/office/drawing/2014/main" id="{859C3418-3EDC-4379-99CA-291BB22DBA1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375C136-5125-40ED-9798-0847DBFB37DB}"/>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7" name="Picture Placeholder 11">
            <a:extLst>
              <a:ext uri="{FF2B5EF4-FFF2-40B4-BE49-F238E27FC236}">
                <a16:creationId xmlns:a16="http://schemas.microsoft.com/office/drawing/2014/main" id="{335E7CDD-E29C-417A-9EB6-CD2357295E23}"/>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64661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6F965-22BB-5CB6-312C-62EDB1057A8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740986D-B2E6-E64A-9F09-D13E9F372CD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F22038-E401-9B59-43A1-1AFFB7DF452F}"/>
              </a:ext>
            </a:extLst>
          </p:cNvPr>
          <p:cNvSpPr>
            <a:spLocks noGrp="1"/>
          </p:cNvSpPr>
          <p:nvPr>
            <p:ph type="dt" sz="half" idx="10"/>
          </p:nvPr>
        </p:nvSpPr>
        <p:spPr/>
        <p:txBody>
          <a:bodyPr/>
          <a:lstStyle/>
          <a:p>
            <a:fld id="{0CECE968-9458-1846-8B1A-FEE51423D98D}" type="datetimeFigureOut">
              <a:rPr lang="it-IT" smtClean="0"/>
              <a:t>05/12/2024</a:t>
            </a:fld>
            <a:endParaRPr lang="it-IT"/>
          </a:p>
        </p:txBody>
      </p:sp>
      <p:sp>
        <p:nvSpPr>
          <p:cNvPr id="5" name="Segnaposto piè di pagina 4">
            <a:extLst>
              <a:ext uri="{FF2B5EF4-FFF2-40B4-BE49-F238E27FC236}">
                <a16:creationId xmlns:a16="http://schemas.microsoft.com/office/drawing/2014/main" id="{0F960FDE-D97A-7471-78F1-CE28AF3020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7E22B4-7DF0-794F-F8A7-5684B7EAD564}"/>
              </a:ext>
            </a:extLst>
          </p:cNvPr>
          <p:cNvSpPr>
            <a:spLocks noGrp="1"/>
          </p:cNvSpPr>
          <p:nvPr>
            <p:ph type="sldNum" sz="quarter" idx="12"/>
          </p:nvPr>
        </p:nvSpPr>
        <p:spPr/>
        <p:txBody>
          <a:bodyPr/>
          <a:lstStyle/>
          <a:p>
            <a:fld id="{E46192B8-55D9-4942-9C82-0B9DDA21D461}" type="slidenum">
              <a:rPr lang="it-IT" smtClean="0"/>
              <a:t>‹N›</a:t>
            </a:fld>
            <a:endParaRPr lang="it-IT"/>
          </a:p>
        </p:txBody>
      </p:sp>
      <p:sp>
        <p:nvSpPr>
          <p:cNvPr id="7" name="Picture Placeholder 11">
            <a:extLst>
              <a:ext uri="{FF2B5EF4-FFF2-40B4-BE49-F238E27FC236}">
                <a16:creationId xmlns:a16="http://schemas.microsoft.com/office/drawing/2014/main" id="{FC9E42A7-6B34-1F97-76DA-EBB8E18730D0}"/>
              </a:ext>
            </a:extLst>
          </p:cNvPr>
          <p:cNvSpPr txBox="1">
            <a:spLocks/>
          </p:cNvSpPr>
          <p:nvPr userDrawn="1"/>
        </p:nvSpPr>
        <p:spPr>
          <a:xfrm>
            <a:off x="9821594" y="195173"/>
            <a:ext cx="1870075" cy="730250"/>
          </a:xfrm>
          <a:prstGeom prst="rect">
            <a:avLst/>
          </a:prstGeom>
          <a:ln>
            <a:solidFill>
              <a:schemeClr val="bg1"/>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a:t>Logo ente beneficiario</a:t>
            </a:r>
          </a:p>
        </p:txBody>
      </p:sp>
    </p:spTree>
    <p:extLst>
      <p:ext uri="{BB962C8B-B14F-4D97-AF65-F5344CB8AC3E}">
        <p14:creationId xmlns:p14="http://schemas.microsoft.com/office/powerpoint/2010/main" val="282591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3C25-57A7-422D-B6C7-C275549FF640}"/>
              </a:ext>
            </a:extLst>
          </p:cNvPr>
          <p:cNvSpPr>
            <a:spLocks noGrp="1"/>
          </p:cNvSpPr>
          <p:nvPr>
            <p:ph type="title"/>
          </p:nvPr>
        </p:nvSpPr>
        <p:spPr>
          <a:xfrm>
            <a:off x="838200" y="1335635"/>
            <a:ext cx="10515600" cy="544535"/>
          </a:xfrm>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54D1D7BD-5B6C-4729-8C26-EC0268815D31}"/>
              </a:ext>
            </a:extLst>
          </p:cNvPr>
          <p:cNvSpPr>
            <a:spLocks noGrp="1"/>
          </p:cNvSpPr>
          <p:nvPr>
            <p:ph idx="1"/>
          </p:nvPr>
        </p:nvSpPr>
        <p:spPr>
          <a:xfrm>
            <a:off x="838200" y="2496619"/>
            <a:ext cx="10515600" cy="368034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B1E677E2-EEEB-4625-AFD0-BA41ADF9EC3A}"/>
              </a:ext>
            </a:extLst>
          </p:cNvPr>
          <p:cNvSpPr>
            <a:spLocks noGrp="1"/>
          </p:cNvSpPr>
          <p:nvPr>
            <p:ph type="dt" sz="half" idx="10"/>
          </p:nvPr>
        </p:nvSpPr>
        <p:spPr/>
        <p:txBody>
          <a:bodyPr/>
          <a:lstStyle/>
          <a:p>
            <a:fld id="{C3A2CE4C-2805-4E3E-AF65-4896882F519E}" type="datetimeFigureOut">
              <a:rPr lang="it-IT" smtClean="0"/>
              <a:t>05/12/2024</a:t>
            </a:fld>
            <a:endParaRPr lang="it-IT"/>
          </a:p>
        </p:txBody>
      </p:sp>
      <p:sp>
        <p:nvSpPr>
          <p:cNvPr id="5" name="Footer Placeholder 4">
            <a:extLst>
              <a:ext uri="{FF2B5EF4-FFF2-40B4-BE49-F238E27FC236}">
                <a16:creationId xmlns:a16="http://schemas.microsoft.com/office/drawing/2014/main" id="{17FDC0B7-3FBE-491C-8FE8-55BD53B99BC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863BC19-E814-447A-9737-03C21E843360}"/>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1" name="Text Placeholder 10">
            <a:extLst>
              <a:ext uri="{FF2B5EF4-FFF2-40B4-BE49-F238E27FC236}">
                <a16:creationId xmlns:a16="http://schemas.microsoft.com/office/drawing/2014/main" id="{FBC8B6CE-46DE-458F-9FB7-666DF33C8D3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sp>
        <p:nvSpPr>
          <p:cNvPr id="7" name="Picture Placeholder 11">
            <a:extLst>
              <a:ext uri="{FF2B5EF4-FFF2-40B4-BE49-F238E27FC236}">
                <a16:creationId xmlns:a16="http://schemas.microsoft.com/office/drawing/2014/main" id="{FBEC598D-3278-1A0C-1A08-CE187DED5E0F}"/>
              </a:ext>
            </a:extLst>
          </p:cNvPr>
          <p:cNvSpPr txBox="1">
            <a:spLocks/>
          </p:cNvSpPr>
          <p:nvPr userDrawn="1"/>
        </p:nvSpPr>
        <p:spPr>
          <a:xfrm>
            <a:off x="9821594" y="195173"/>
            <a:ext cx="1870075" cy="730250"/>
          </a:xfrm>
          <a:prstGeom prst="rect">
            <a:avLst/>
          </a:prstGeom>
          <a:ln>
            <a:solidFill>
              <a:schemeClr val="bg1"/>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a:t>Logo ente beneficiario</a:t>
            </a:r>
          </a:p>
        </p:txBody>
      </p:sp>
    </p:spTree>
    <p:extLst>
      <p:ext uri="{BB962C8B-B14F-4D97-AF65-F5344CB8AC3E}">
        <p14:creationId xmlns:p14="http://schemas.microsoft.com/office/powerpoint/2010/main" val="277897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263CD4-4668-4FC6-9FA0-9C78C434250A}"/>
              </a:ext>
            </a:extLst>
          </p:cNvPr>
          <p:cNvSpPr>
            <a:spLocks noGrp="1"/>
          </p:cNvSpPr>
          <p:nvPr>
            <p:ph type="dt" sz="half" idx="10"/>
          </p:nvPr>
        </p:nvSpPr>
        <p:spPr/>
        <p:txBody>
          <a:bodyPr/>
          <a:lstStyle/>
          <a:p>
            <a:fld id="{C3A2CE4C-2805-4E3E-AF65-4896882F519E}" type="datetimeFigureOut">
              <a:rPr lang="it-IT" smtClean="0"/>
              <a:t>05/12/2024</a:t>
            </a:fld>
            <a:endParaRPr lang="it-IT"/>
          </a:p>
        </p:txBody>
      </p:sp>
      <p:sp>
        <p:nvSpPr>
          <p:cNvPr id="5" name="Footer Placeholder 4">
            <a:extLst>
              <a:ext uri="{FF2B5EF4-FFF2-40B4-BE49-F238E27FC236}">
                <a16:creationId xmlns:a16="http://schemas.microsoft.com/office/drawing/2014/main" id="{62280035-87ED-481F-BA20-EE60B0190F7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B3D36F7-444C-4BBE-9901-9D7D2895045E}"/>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itle 1">
            <a:extLst>
              <a:ext uri="{FF2B5EF4-FFF2-40B4-BE49-F238E27FC236}">
                <a16:creationId xmlns:a16="http://schemas.microsoft.com/office/drawing/2014/main" id="{1AD4B3F6-6C68-4448-9A54-C6BD041FE18A}"/>
              </a:ext>
            </a:extLst>
          </p:cNvPr>
          <p:cNvSpPr>
            <a:spLocks noGrp="1"/>
          </p:cNvSpPr>
          <p:nvPr>
            <p:ph type="ctrTitle"/>
          </p:nvPr>
        </p:nvSpPr>
        <p:spPr>
          <a:xfrm>
            <a:off x="838200" y="1335636"/>
            <a:ext cx="4925602" cy="2414431"/>
          </a:xfrm>
        </p:spPr>
        <p:txBody>
          <a:bodyPr anchor="b">
            <a:normAutofit/>
          </a:bodyPr>
          <a:lstStyle>
            <a:lvl1pPr algn="l">
              <a:defRPr sz="4500"/>
            </a:lvl1pPr>
          </a:lstStyle>
          <a:p>
            <a:r>
              <a:rPr lang="it-IT"/>
              <a:t>Fare clic per modificare lo stile del titolo dello schema</a:t>
            </a:r>
          </a:p>
        </p:txBody>
      </p:sp>
      <p:sp>
        <p:nvSpPr>
          <p:cNvPr id="9" name="Subtitle 2">
            <a:extLst>
              <a:ext uri="{FF2B5EF4-FFF2-40B4-BE49-F238E27FC236}">
                <a16:creationId xmlns:a16="http://schemas.microsoft.com/office/drawing/2014/main" id="{2C7E8842-6CF4-4239-978C-24793C718D97}"/>
              </a:ext>
            </a:extLst>
          </p:cNvPr>
          <p:cNvSpPr>
            <a:spLocks noGrp="1"/>
          </p:cNvSpPr>
          <p:nvPr>
            <p:ph type="subTitle" idx="1"/>
          </p:nvPr>
        </p:nvSpPr>
        <p:spPr>
          <a:xfrm>
            <a:off x="838200" y="3879437"/>
            <a:ext cx="492560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10" name="Picture Placeholder 2">
            <a:extLst>
              <a:ext uri="{FF2B5EF4-FFF2-40B4-BE49-F238E27FC236}">
                <a16:creationId xmlns:a16="http://schemas.microsoft.com/office/drawing/2014/main" id="{0595AC86-47A3-4B03-BA39-81256C7A369C}"/>
              </a:ext>
            </a:extLst>
          </p:cNvPr>
          <p:cNvSpPr>
            <a:spLocks noGrp="1"/>
          </p:cNvSpPr>
          <p:nvPr>
            <p:ph type="pic" idx="13"/>
          </p:nvPr>
        </p:nvSpPr>
        <p:spPr>
          <a:xfrm>
            <a:off x="6096000" y="1335636"/>
            <a:ext cx="5257800" cy="4525414"/>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11" name="Picture Placeholder 11">
            <a:extLst>
              <a:ext uri="{FF2B5EF4-FFF2-40B4-BE49-F238E27FC236}">
                <a16:creationId xmlns:a16="http://schemas.microsoft.com/office/drawing/2014/main" id="{A34C89DB-F94E-416B-B427-5896895C74C7}"/>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303844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A8B0-F68D-4A0D-8A24-8F78014D6953}"/>
              </a:ext>
            </a:extLst>
          </p:cNvPr>
          <p:cNvSpPr>
            <a:spLocks noGrp="1"/>
          </p:cNvSpPr>
          <p:nvPr>
            <p:ph type="title"/>
          </p:nvPr>
        </p:nvSpPr>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4326570B-BDA4-42C4-922B-A550CE793100}"/>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Content Placeholder 3">
            <a:extLst>
              <a:ext uri="{FF2B5EF4-FFF2-40B4-BE49-F238E27FC236}">
                <a16:creationId xmlns:a16="http://schemas.microsoft.com/office/drawing/2014/main" id="{9E526D08-C78C-4553-A117-1F0011D763A4}"/>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4">
            <a:extLst>
              <a:ext uri="{FF2B5EF4-FFF2-40B4-BE49-F238E27FC236}">
                <a16:creationId xmlns:a16="http://schemas.microsoft.com/office/drawing/2014/main" id="{B8B81DAE-08F7-4455-BD6C-BE39F64CE254}"/>
              </a:ext>
            </a:extLst>
          </p:cNvPr>
          <p:cNvSpPr>
            <a:spLocks noGrp="1"/>
          </p:cNvSpPr>
          <p:nvPr>
            <p:ph type="dt" sz="half" idx="10"/>
          </p:nvPr>
        </p:nvSpPr>
        <p:spPr/>
        <p:txBody>
          <a:bodyPr/>
          <a:lstStyle/>
          <a:p>
            <a:fld id="{C3A2CE4C-2805-4E3E-AF65-4896882F519E}" type="datetimeFigureOut">
              <a:rPr lang="it-IT" smtClean="0"/>
              <a:t>05/12/2024</a:t>
            </a:fld>
            <a:endParaRPr lang="it-IT"/>
          </a:p>
        </p:txBody>
      </p:sp>
      <p:sp>
        <p:nvSpPr>
          <p:cNvPr id="6" name="Footer Placeholder 5">
            <a:extLst>
              <a:ext uri="{FF2B5EF4-FFF2-40B4-BE49-F238E27FC236}">
                <a16:creationId xmlns:a16="http://schemas.microsoft.com/office/drawing/2014/main" id="{5DED7E12-FA56-48FD-AA8A-F0F91A8E3DB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DB05207B-2CAE-431E-B6E5-F19E2A9F58F8}"/>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Picture Placeholder 11">
            <a:extLst>
              <a:ext uri="{FF2B5EF4-FFF2-40B4-BE49-F238E27FC236}">
                <a16:creationId xmlns:a16="http://schemas.microsoft.com/office/drawing/2014/main" id="{98F001A2-F3A9-48F9-9076-4BED0F384D6A}"/>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22205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9DA399C-1B0C-440F-B657-67652B399CD2}"/>
              </a:ext>
            </a:extLst>
          </p:cNvPr>
          <p:cNvSpPr>
            <a:spLocks noGrp="1"/>
          </p:cNvSpPr>
          <p:nvPr>
            <p:ph type="dt" sz="half" idx="10"/>
          </p:nvPr>
        </p:nvSpPr>
        <p:spPr/>
        <p:txBody>
          <a:bodyPr/>
          <a:lstStyle/>
          <a:p>
            <a:fld id="{C3A2CE4C-2805-4E3E-AF65-4896882F519E}" type="datetimeFigureOut">
              <a:rPr lang="it-IT" smtClean="0"/>
              <a:t>05/12/2024</a:t>
            </a:fld>
            <a:endParaRPr lang="it-IT"/>
          </a:p>
        </p:txBody>
      </p:sp>
      <p:sp>
        <p:nvSpPr>
          <p:cNvPr id="8" name="Footer Placeholder 7">
            <a:extLst>
              <a:ext uri="{FF2B5EF4-FFF2-40B4-BE49-F238E27FC236}">
                <a16:creationId xmlns:a16="http://schemas.microsoft.com/office/drawing/2014/main" id="{5B255F85-46AF-4BA1-AF87-BD384DE93224}"/>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E402AF58-9572-47BE-A27E-675094BA3F36}"/>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0" name="Title 1">
            <a:extLst>
              <a:ext uri="{FF2B5EF4-FFF2-40B4-BE49-F238E27FC236}">
                <a16:creationId xmlns:a16="http://schemas.microsoft.com/office/drawing/2014/main" id="{4170A749-EDF4-4F2E-B347-33EC26320285}"/>
              </a:ext>
            </a:extLst>
          </p:cNvPr>
          <p:cNvSpPr>
            <a:spLocks noGrp="1"/>
          </p:cNvSpPr>
          <p:nvPr>
            <p:ph type="title"/>
          </p:nvPr>
        </p:nvSpPr>
        <p:spPr>
          <a:xfrm>
            <a:off x="838200" y="1335636"/>
            <a:ext cx="10515600" cy="540000"/>
          </a:xfrm>
        </p:spPr>
        <p:txBody>
          <a:bodyPr/>
          <a:lstStyle/>
          <a:p>
            <a:r>
              <a:rPr lang="it-IT"/>
              <a:t>Fare clic per modificare lo stile del titolo dello schema</a:t>
            </a:r>
          </a:p>
        </p:txBody>
      </p:sp>
      <p:sp>
        <p:nvSpPr>
          <p:cNvPr id="11" name="Text Placeholder 10">
            <a:extLst>
              <a:ext uri="{FF2B5EF4-FFF2-40B4-BE49-F238E27FC236}">
                <a16:creationId xmlns:a16="http://schemas.microsoft.com/office/drawing/2014/main" id="{4645C435-9F3C-40A6-BA2D-BD3831F5FA9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sp>
        <p:nvSpPr>
          <p:cNvPr id="12" name="Content Placeholder 2">
            <a:extLst>
              <a:ext uri="{FF2B5EF4-FFF2-40B4-BE49-F238E27FC236}">
                <a16:creationId xmlns:a16="http://schemas.microsoft.com/office/drawing/2014/main" id="{03523A13-DF16-439A-A901-D42A74C992BA}"/>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Content Placeholder 3">
            <a:extLst>
              <a:ext uri="{FF2B5EF4-FFF2-40B4-BE49-F238E27FC236}">
                <a16:creationId xmlns:a16="http://schemas.microsoft.com/office/drawing/2014/main" id="{91548BF4-DA08-4F5A-BD58-1257B92A59D7}"/>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4" name="Picture Placeholder 11">
            <a:extLst>
              <a:ext uri="{FF2B5EF4-FFF2-40B4-BE49-F238E27FC236}">
                <a16:creationId xmlns:a16="http://schemas.microsoft.com/office/drawing/2014/main" id="{69B21D3C-ED42-40F8-9DE1-D9D7ADC643C2}"/>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3409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4FA8-0EC4-493B-8FF4-DB43442ADC44}"/>
              </a:ext>
            </a:extLst>
          </p:cNvPr>
          <p:cNvSpPr>
            <a:spLocks noGrp="1"/>
          </p:cNvSpPr>
          <p:nvPr>
            <p:ph type="title"/>
          </p:nvPr>
        </p:nvSpPr>
        <p:spPr/>
        <p:txBody>
          <a:bodyPr/>
          <a:lstStyle/>
          <a:p>
            <a:r>
              <a:rPr lang="it-IT"/>
              <a:t>Fare clic per modificare lo stile del titolo dello schema</a:t>
            </a:r>
          </a:p>
        </p:txBody>
      </p:sp>
      <p:sp>
        <p:nvSpPr>
          <p:cNvPr id="3" name="Date Placeholder 2">
            <a:extLst>
              <a:ext uri="{FF2B5EF4-FFF2-40B4-BE49-F238E27FC236}">
                <a16:creationId xmlns:a16="http://schemas.microsoft.com/office/drawing/2014/main" id="{A7EABCFE-413D-4F1C-BAAC-CBBB0BF41604}"/>
              </a:ext>
            </a:extLst>
          </p:cNvPr>
          <p:cNvSpPr>
            <a:spLocks noGrp="1"/>
          </p:cNvSpPr>
          <p:nvPr>
            <p:ph type="dt" sz="half" idx="10"/>
          </p:nvPr>
        </p:nvSpPr>
        <p:spPr/>
        <p:txBody>
          <a:bodyPr/>
          <a:lstStyle/>
          <a:p>
            <a:fld id="{C3A2CE4C-2805-4E3E-AF65-4896882F519E}" type="datetimeFigureOut">
              <a:rPr lang="it-IT" smtClean="0"/>
              <a:t>05/12/2024</a:t>
            </a:fld>
            <a:endParaRPr lang="it-IT"/>
          </a:p>
        </p:txBody>
      </p:sp>
      <p:sp>
        <p:nvSpPr>
          <p:cNvPr id="4" name="Footer Placeholder 3">
            <a:extLst>
              <a:ext uri="{FF2B5EF4-FFF2-40B4-BE49-F238E27FC236}">
                <a16:creationId xmlns:a16="http://schemas.microsoft.com/office/drawing/2014/main" id="{674F461C-019F-49AF-A23C-B47D0FC8E45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6EE70EE3-9A44-439E-9280-9267337E5A31}"/>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6" name="Picture Placeholder 11">
            <a:extLst>
              <a:ext uri="{FF2B5EF4-FFF2-40B4-BE49-F238E27FC236}">
                <a16:creationId xmlns:a16="http://schemas.microsoft.com/office/drawing/2014/main" id="{D2282136-A6F6-4DE9-B674-70AB2DBAADA2}"/>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89087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67D12-C271-44F1-A874-5C28BCD38B1E}"/>
              </a:ext>
            </a:extLst>
          </p:cNvPr>
          <p:cNvSpPr>
            <a:spLocks noGrp="1"/>
          </p:cNvSpPr>
          <p:nvPr>
            <p:ph type="dt" sz="half" idx="10"/>
          </p:nvPr>
        </p:nvSpPr>
        <p:spPr/>
        <p:txBody>
          <a:bodyPr/>
          <a:lstStyle/>
          <a:p>
            <a:fld id="{C3A2CE4C-2805-4E3E-AF65-4896882F519E}" type="datetimeFigureOut">
              <a:rPr lang="it-IT" smtClean="0"/>
              <a:t>05/12/2024</a:t>
            </a:fld>
            <a:endParaRPr lang="it-IT"/>
          </a:p>
        </p:txBody>
      </p:sp>
      <p:sp>
        <p:nvSpPr>
          <p:cNvPr id="3" name="Footer Placeholder 2">
            <a:extLst>
              <a:ext uri="{FF2B5EF4-FFF2-40B4-BE49-F238E27FC236}">
                <a16:creationId xmlns:a16="http://schemas.microsoft.com/office/drawing/2014/main" id="{B2DA6622-24D6-47F0-9FF2-EB2FC437D361}"/>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20351582-F7D0-499A-8765-179B26F43FDD}"/>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5" name="Picture Placeholder 11">
            <a:extLst>
              <a:ext uri="{FF2B5EF4-FFF2-40B4-BE49-F238E27FC236}">
                <a16:creationId xmlns:a16="http://schemas.microsoft.com/office/drawing/2014/main" id="{FA1DE595-D9C3-453C-B639-599CEBA2F1AF}"/>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72398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E764F-CF80-49B6-8E4B-C193335C2FEC}"/>
              </a:ext>
            </a:extLst>
          </p:cNvPr>
          <p:cNvSpPr>
            <a:spLocks noGrp="1"/>
          </p:cNvSpPr>
          <p:nvPr>
            <p:ph idx="1"/>
          </p:nvPr>
        </p:nvSpPr>
        <p:spPr>
          <a:xfrm>
            <a:off x="5183188" y="1335636"/>
            <a:ext cx="6172200" cy="4841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Text Placeholder 3">
            <a:extLst>
              <a:ext uri="{FF2B5EF4-FFF2-40B4-BE49-F238E27FC236}">
                <a16:creationId xmlns:a16="http://schemas.microsoft.com/office/drawing/2014/main" id="{3DBF6AB0-1695-409A-92AC-42B69DBF8DC7}"/>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a:extLst>
              <a:ext uri="{FF2B5EF4-FFF2-40B4-BE49-F238E27FC236}">
                <a16:creationId xmlns:a16="http://schemas.microsoft.com/office/drawing/2014/main" id="{63A1C334-8129-4545-8C84-46DA06B03D8B}"/>
              </a:ext>
            </a:extLst>
          </p:cNvPr>
          <p:cNvSpPr>
            <a:spLocks noGrp="1"/>
          </p:cNvSpPr>
          <p:nvPr>
            <p:ph type="dt" sz="half" idx="10"/>
          </p:nvPr>
        </p:nvSpPr>
        <p:spPr/>
        <p:txBody>
          <a:bodyPr/>
          <a:lstStyle/>
          <a:p>
            <a:fld id="{C3A2CE4C-2805-4E3E-AF65-4896882F519E}" type="datetimeFigureOut">
              <a:rPr lang="it-IT" smtClean="0"/>
              <a:t>05/12/2024</a:t>
            </a:fld>
            <a:endParaRPr lang="it-IT"/>
          </a:p>
        </p:txBody>
      </p:sp>
      <p:sp>
        <p:nvSpPr>
          <p:cNvPr id="6" name="Footer Placeholder 5">
            <a:extLst>
              <a:ext uri="{FF2B5EF4-FFF2-40B4-BE49-F238E27FC236}">
                <a16:creationId xmlns:a16="http://schemas.microsoft.com/office/drawing/2014/main" id="{3188F4DD-001E-4B6C-BAD4-62C2A6952B2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1106F97-3F23-4DEE-B190-0481C29793AA}"/>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itle 1">
            <a:extLst>
              <a:ext uri="{FF2B5EF4-FFF2-40B4-BE49-F238E27FC236}">
                <a16:creationId xmlns:a16="http://schemas.microsoft.com/office/drawing/2014/main" id="{39C5567D-41FF-426C-86BB-85B0FAD82684}"/>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
        <p:nvSpPr>
          <p:cNvPr id="9" name="Picture Placeholder 11">
            <a:extLst>
              <a:ext uri="{FF2B5EF4-FFF2-40B4-BE49-F238E27FC236}">
                <a16:creationId xmlns:a16="http://schemas.microsoft.com/office/drawing/2014/main" id="{F76D1A69-D327-43C4-90DC-9A69E27F3DAE}"/>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375611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F011955-3DB8-4C70-93FB-7A2C5F5DFAAF}"/>
              </a:ext>
            </a:extLst>
          </p:cNvPr>
          <p:cNvSpPr>
            <a:spLocks noGrp="1"/>
          </p:cNvSpPr>
          <p:nvPr>
            <p:ph type="pic" idx="1"/>
          </p:nvPr>
        </p:nvSpPr>
        <p:spPr>
          <a:xfrm>
            <a:off x="5183188" y="1335636"/>
            <a:ext cx="6172200" cy="48413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5" name="Date Placeholder 4">
            <a:extLst>
              <a:ext uri="{FF2B5EF4-FFF2-40B4-BE49-F238E27FC236}">
                <a16:creationId xmlns:a16="http://schemas.microsoft.com/office/drawing/2014/main" id="{6EAB0AD8-6FDF-4622-85A4-51A8E967EC8D}"/>
              </a:ext>
            </a:extLst>
          </p:cNvPr>
          <p:cNvSpPr>
            <a:spLocks noGrp="1"/>
          </p:cNvSpPr>
          <p:nvPr>
            <p:ph type="dt" sz="half" idx="10"/>
          </p:nvPr>
        </p:nvSpPr>
        <p:spPr/>
        <p:txBody>
          <a:bodyPr/>
          <a:lstStyle/>
          <a:p>
            <a:fld id="{C3A2CE4C-2805-4E3E-AF65-4896882F519E}" type="datetimeFigureOut">
              <a:rPr lang="it-IT" smtClean="0"/>
              <a:t>05/12/2024</a:t>
            </a:fld>
            <a:endParaRPr lang="it-IT"/>
          </a:p>
        </p:txBody>
      </p:sp>
      <p:sp>
        <p:nvSpPr>
          <p:cNvPr id="6" name="Footer Placeholder 5">
            <a:extLst>
              <a:ext uri="{FF2B5EF4-FFF2-40B4-BE49-F238E27FC236}">
                <a16:creationId xmlns:a16="http://schemas.microsoft.com/office/drawing/2014/main" id="{634D2E99-DBA0-4970-ABF3-9596AA57D33E}"/>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8FADE91F-FFB0-4E6D-8AF8-6FBDBC0DE59D}"/>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ext Placeholder 3">
            <a:extLst>
              <a:ext uri="{FF2B5EF4-FFF2-40B4-BE49-F238E27FC236}">
                <a16:creationId xmlns:a16="http://schemas.microsoft.com/office/drawing/2014/main" id="{27F36783-77AA-4762-A0D4-79CAC387421F}"/>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9" name="Title 1">
            <a:extLst>
              <a:ext uri="{FF2B5EF4-FFF2-40B4-BE49-F238E27FC236}">
                <a16:creationId xmlns:a16="http://schemas.microsoft.com/office/drawing/2014/main" id="{40DBF051-2A17-4A20-A3FC-2B33FE5B757D}"/>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
        <p:nvSpPr>
          <p:cNvPr id="10" name="Picture Placeholder 11">
            <a:extLst>
              <a:ext uri="{FF2B5EF4-FFF2-40B4-BE49-F238E27FC236}">
                <a16:creationId xmlns:a16="http://schemas.microsoft.com/office/drawing/2014/main" id="{DC7008B9-D8E1-48AB-8B5F-71A812399F42}"/>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10849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38A3F9A-B0DF-455D-9D22-F973C5829AD4}"/>
              </a:ext>
            </a:extLst>
          </p:cNvPr>
          <p:cNvPicPr>
            <a:picLocks noChangeAspect="1"/>
          </p:cNvPicPr>
          <p:nvPr userDrawn="1"/>
        </p:nvPicPr>
        <p:blipFill>
          <a:blip r:embed="rId14"/>
          <a:stretch>
            <a:fillRect/>
          </a:stretch>
        </p:blipFill>
        <p:spPr>
          <a:xfrm>
            <a:off x="0" y="6352350"/>
            <a:ext cx="12192000" cy="520700"/>
          </a:xfrm>
          <a:prstGeom prst="rect">
            <a:avLst/>
          </a:prstGeom>
        </p:spPr>
      </p:pic>
      <p:pic>
        <p:nvPicPr>
          <p:cNvPr id="7" name="Immagine 21">
            <a:extLst>
              <a:ext uri="{FF2B5EF4-FFF2-40B4-BE49-F238E27FC236}">
                <a16:creationId xmlns:a16="http://schemas.microsoft.com/office/drawing/2014/main" id="{05C8ED0B-EDF3-4C3A-92D1-A4F9DD64EA11}"/>
              </a:ext>
            </a:extLst>
          </p:cNvPr>
          <p:cNvPicPr>
            <a:picLocks noChangeAspect="1"/>
          </p:cNvPicPr>
          <p:nvPr userDrawn="1"/>
        </p:nvPicPr>
        <p:blipFill>
          <a:blip r:embed="rId15"/>
          <a:stretch>
            <a:fillRect/>
          </a:stretch>
        </p:blipFill>
        <p:spPr>
          <a:xfrm>
            <a:off x="0" y="-25841"/>
            <a:ext cx="12192000" cy="1219200"/>
          </a:xfrm>
          <a:prstGeom prst="rect">
            <a:avLst/>
          </a:prstGeom>
        </p:spPr>
      </p:pic>
      <p:sp>
        <p:nvSpPr>
          <p:cNvPr id="2" name="Title Placeholder 1">
            <a:extLst>
              <a:ext uri="{FF2B5EF4-FFF2-40B4-BE49-F238E27FC236}">
                <a16:creationId xmlns:a16="http://schemas.microsoft.com/office/drawing/2014/main" id="{C15A10E0-2D6B-4598-95E9-DAF7E2001CCC}"/>
              </a:ext>
            </a:extLst>
          </p:cNvPr>
          <p:cNvSpPr>
            <a:spLocks noGrp="1"/>
          </p:cNvSpPr>
          <p:nvPr>
            <p:ph type="title"/>
          </p:nvPr>
        </p:nvSpPr>
        <p:spPr>
          <a:xfrm>
            <a:off x="838200" y="1335636"/>
            <a:ext cx="10515600" cy="780114"/>
          </a:xfrm>
          <a:prstGeom prst="rect">
            <a:avLst/>
          </a:prstGeom>
        </p:spPr>
        <p:txBody>
          <a:bodyPr vert="horz" lIns="91440" tIns="45720" rIns="91440" bIns="45720" rtlCol="0" anchor="t">
            <a:normAutofit/>
          </a:bodyPr>
          <a:lstStyle/>
          <a:p>
            <a:r>
              <a:rPr lang="it-IT"/>
              <a:t>Fare clic per modificare lo stile del titolo dello schema</a:t>
            </a:r>
          </a:p>
        </p:txBody>
      </p:sp>
      <p:sp>
        <p:nvSpPr>
          <p:cNvPr id="3" name="Text Placeholder 2">
            <a:extLst>
              <a:ext uri="{FF2B5EF4-FFF2-40B4-BE49-F238E27FC236}">
                <a16:creationId xmlns:a16="http://schemas.microsoft.com/office/drawing/2014/main" id="{5AD6820F-9E8E-47CA-AD4E-6E99B9E0B8A8}"/>
              </a:ext>
            </a:extLst>
          </p:cNvPr>
          <p:cNvSpPr>
            <a:spLocks noGrp="1"/>
          </p:cNvSpPr>
          <p:nvPr>
            <p:ph type="body" idx="1"/>
          </p:nvPr>
        </p:nvSpPr>
        <p:spPr>
          <a:xfrm>
            <a:off x="838200" y="2291137"/>
            <a:ext cx="10515600" cy="388582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65169399-BC99-4040-8272-2E03FED919DC}"/>
              </a:ext>
            </a:extLst>
          </p:cNvPr>
          <p:cNvSpPr>
            <a:spLocks noGrp="1"/>
          </p:cNvSpPr>
          <p:nvPr>
            <p:ph type="dt" sz="half" idx="2"/>
          </p:nvPr>
        </p:nvSpPr>
        <p:spPr>
          <a:xfrm>
            <a:off x="838200" y="6430138"/>
            <a:ext cx="2743200"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r>
              <a:rPr lang="it-IT"/>
              <a:t>Nome beneficiario</a:t>
            </a:r>
          </a:p>
        </p:txBody>
      </p:sp>
      <p:sp>
        <p:nvSpPr>
          <p:cNvPr id="5" name="Footer Placeholder 4">
            <a:extLst>
              <a:ext uri="{FF2B5EF4-FFF2-40B4-BE49-F238E27FC236}">
                <a16:creationId xmlns:a16="http://schemas.microsoft.com/office/drawing/2014/main" id="{4937EE08-80FA-4652-929B-0973683787A9}"/>
              </a:ext>
            </a:extLst>
          </p:cNvPr>
          <p:cNvSpPr>
            <a:spLocks noGrp="1"/>
          </p:cNvSpPr>
          <p:nvPr>
            <p:ph type="ftr" sz="quarter" idx="3"/>
          </p:nvPr>
        </p:nvSpPr>
        <p:spPr>
          <a:xfrm>
            <a:off x="8610600" y="6430138"/>
            <a:ext cx="2743200"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Missione 4 • Istruzione e Ricerca </a:t>
            </a:r>
          </a:p>
        </p:txBody>
      </p:sp>
      <p:sp>
        <p:nvSpPr>
          <p:cNvPr id="6" name="Slide Number Placeholder 5">
            <a:extLst>
              <a:ext uri="{FF2B5EF4-FFF2-40B4-BE49-F238E27FC236}">
                <a16:creationId xmlns:a16="http://schemas.microsoft.com/office/drawing/2014/main" id="{C90B07AC-22DD-4854-AF1C-98DD868E264E}"/>
              </a:ext>
            </a:extLst>
          </p:cNvPr>
          <p:cNvSpPr>
            <a:spLocks noGrp="1"/>
          </p:cNvSpPr>
          <p:nvPr>
            <p:ph type="sldNum" sz="quarter" idx="4"/>
          </p:nvPr>
        </p:nvSpPr>
        <p:spPr>
          <a:xfrm>
            <a:off x="4724400" y="6430138"/>
            <a:ext cx="2743200"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‹N›</a:t>
            </a:fld>
            <a:endParaRPr lang="it-IT"/>
          </a:p>
        </p:txBody>
      </p:sp>
    </p:spTree>
    <p:extLst>
      <p:ext uri="{BB962C8B-B14F-4D97-AF65-F5344CB8AC3E}">
        <p14:creationId xmlns:p14="http://schemas.microsoft.com/office/powerpoint/2010/main" val="3591437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iyanet.gov.tr/en-US/" TargetMode="External"/><Relationship Id="rId2" Type="http://schemas.openxmlformats.org/officeDocument/2006/relationships/hyperlink" Target="https://www.anayasa.gov.tr/media/7258/anayasa_eng.pdf" TargetMode="External"/><Relationship Id="rId1" Type="http://schemas.openxmlformats.org/officeDocument/2006/relationships/slideLayout" Target="../slideLayouts/slideLayout12.xml"/><Relationship Id="rId4" Type="http://schemas.openxmlformats.org/officeDocument/2006/relationships/hyperlink" Target="https://dogm.meb.gov.tr/meb_iys_dosyalar/2019_02/28104637_DKAB_4-8_9-12_Ogretim_Programi_Yngilizce.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CCC7D-5E06-47A8-A7BC-3298CBC83031}"/>
              </a:ext>
            </a:extLst>
          </p:cNvPr>
          <p:cNvSpPr>
            <a:spLocks noGrp="1"/>
          </p:cNvSpPr>
          <p:nvPr>
            <p:ph type="ctrTitle"/>
          </p:nvPr>
        </p:nvSpPr>
        <p:spPr>
          <a:xfrm>
            <a:off x="598170" y="1112846"/>
            <a:ext cx="3348038" cy="2536277"/>
          </a:xfrm>
        </p:spPr>
        <p:txBody>
          <a:bodyPr/>
          <a:lstStyle/>
          <a:p>
            <a:r>
              <a:rPr lang="it-IT" dirty="0"/>
              <a:t>Missione 4 </a:t>
            </a:r>
            <a:br>
              <a:rPr lang="it-IT" dirty="0"/>
            </a:br>
            <a:r>
              <a:rPr lang="it-IT" dirty="0"/>
              <a:t>Istruzione e Ricerca</a:t>
            </a:r>
          </a:p>
        </p:txBody>
      </p:sp>
      <p:sp>
        <p:nvSpPr>
          <p:cNvPr id="3" name="Subtitle 2">
            <a:extLst>
              <a:ext uri="{FF2B5EF4-FFF2-40B4-BE49-F238E27FC236}">
                <a16:creationId xmlns:a16="http://schemas.microsoft.com/office/drawing/2014/main" id="{350F7673-4CDE-4739-943F-69412A824714}"/>
              </a:ext>
            </a:extLst>
          </p:cNvPr>
          <p:cNvSpPr>
            <a:spLocks noGrp="1"/>
          </p:cNvSpPr>
          <p:nvPr>
            <p:ph type="subTitle" idx="1"/>
          </p:nvPr>
        </p:nvSpPr>
        <p:spPr>
          <a:xfrm>
            <a:off x="598170" y="3893391"/>
            <a:ext cx="3795445" cy="1384704"/>
          </a:xfrm>
        </p:spPr>
        <p:txBody>
          <a:bodyPr>
            <a:normAutofit/>
          </a:bodyPr>
          <a:lstStyle/>
          <a:p>
            <a:r>
              <a:rPr lang="it-IT" b="1" i="1" dirty="0">
                <a:latin typeface="Garamond" panose="02020404030301010803" pitchFamily="18" charset="0"/>
                <a:ea typeface="Dotum" panose="020B0600000101010101" pitchFamily="34" charset="-127"/>
              </a:rPr>
              <a:t>Laiklik</a:t>
            </a:r>
            <a:r>
              <a:rPr lang="it-IT" b="1" dirty="0">
                <a:latin typeface="Garamond" panose="02020404030301010803" pitchFamily="18" charset="0"/>
                <a:ea typeface="Dotum" panose="020B0600000101010101" pitchFamily="34" charset="-127"/>
              </a:rPr>
              <a:t> e Islam. Profili costituzionali e originalità del modello turco.</a:t>
            </a:r>
          </a:p>
          <a:p>
            <a:endParaRPr lang="it-IT" b="1" dirty="0">
              <a:latin typeface="Garamond" panose="02020404030301010803" pitchFamily="18" charset="0"/>
              <a:ea typeface="Dotum" panose="020B0600000101010101" pitchFamily="34" charset="-127"/>
            </a:endParaRPr>
          </a:p>
          <a:p>
            <a:endParaRPr lang="it-IT" b="1" dirty="0">
              <a:latin typeface="Garamond" panose="02020404030301010803" pitchFamily="18" charset="0"/>
              <a:ea typeface="Dotum" panose="020B0600000101010101" pitchFamily="34" charset="-127"/>
            </a:endParaRPr>
          </a:p>
        </p:txBody>
      </p:sp>
      <p:sp>
        <p:nvSpPr>
          <p:cNvPr id="4" name="Picture Placeholder 3">
            <a:extLst>
              <a:ext uri="{FF2B5EF4-FFF2-40B4-BE49-F238E27FC236}">
                <a16:creationId xmlns:a16="http://schemas.microsoft.com/office/drawing/2014/main" id="{FFBEF5AF-7230-45CC-BBFF-ED162C877A3B}"/>
              </a:ext>
            </a:extLst>
          </p:cNvPr>
          <p:cNvSpPr>
            <a:spLocks noGrp="1"/>
          </p:cNvSpPr>
          <p:nvPr>
            <p:ph type="pic" idx="13"/>
          </p:nvPr>
        </p:nvSpPr>
        <p:spPr>
          <a:xfrm>
            <a:off x="5200650" y="2150102"/>
            <a:ext cx="5724669" cy="3854861"/>
          </a:xfrm>
        </p:spPr>
        <p:txBody>
          <a:bodyPr>
            <a:normAutofit/>
          </a:bodyPr>
          <a:lstStyle/>
          <a:p>
            <a:r>
              <a:rPr lang="it-IT" sz="2800" dirty="0">
                <a:latin typeface="Garamond" panose="02020404030301010803" pitchFamily="18" charset="0"/>
                <a:ea typeface="Dotum" panose="020B0600000101010101" pitchFamily="34" charset="-127"/>
              </a:rPr>
              <a:t>Ciclo di seminari: Dal multiculturalismo all’interculturalismo: diversità religiosa e scuola</a:t>
            </a:r>
            <a:endParaRPr lang="it-IT" sz="2400" dirty="0">
              <a:latin typeface="Dotum" panose="020B0600000101010101" pitchFamily="34" charset="-127"/>
              <a:ea typeface="Dotum" panose="020B0600000101010101" pitchFamily="34" charset="-127"/>
            </a:endParaRPr>
          </a:p>
          <a:p>
            <a:endParaRPr lang="it-IT" sz="1800" dirty="0">
              <a:latin typeface="Dotum" panose="020B0600000101010101" pitchFamily="34" charset="-127"/>
              <a:ea typeface="Dotum" panose="020B0600000101010101" pitchFamily="34" charset="-127"/>
            </a:endParaRPr>
          </a:p>
          <a:p>
            <a:endParaRPr lang="it-IT" sz="1800" dirty="0">
              <a:latin typeface="Dotum" panose="020B0600000101010101" pitchFamily="34" charset="-127"/>
              <a:ea typeface="Dotum" panose="020B0600000101010101" pitchFamily="34" charset="-127"/>
            </a:endParaRPr>
          </a:p>
          <a:p>
            <a:endParaRPr lang="it-IT" sz="1800" dirty="0">
              <a:latin typeface="Dotum" panose="020B0600000101010101" pitchFamily="34" charset="-127"/>
              <a:ea typeface="Dotum" panose="020B0600000101010101" pitchFamily="34" charset="-127"/>
            </a:endParaRPr>
          </a:p>
          <a:p>
            <a:endParaRPr lang="it-IT" sz="1800" dirty="0">
              <a:latin typeface="Dotum" panose="020B0600000101010101" pitchFamily="34" charset="-127"/>
              <a:ea typeface="Dotum" panose="020B0600000101010101" pitchFamily="34" charset="-127"/>
            </a:endParaRPr>
          </a:p>
          <a:p>
            <a:r>
              <a:rPr lang="it-IT" sz="1800" dirty="0">
                <a:latin typeface="Garamond" panose="02020404030301010803" pitchFamily="18" charset="0"/>
                <a:ea typeface="Dotum" panose="020B0600000101010101" pitchFamily="34" charset="-127"/>
              </a:rPr>
              <a:t>Progetto PRIN 2022 - </a:t>
            </a:r>
            <a:r>
              <a:rPr lang="it-IT" sz="1800" i="1" dirty="0">
                <a:effectLst/>
                <a:latin typeface="Garamond" panose="02020404030301010803" pitchFamily="18" charset="0"/>
              </a:rPr>
              <a:t>“</a:t>
            </a:r>
            <a:r>
              <a:rPr lang="it-IT" sz="1800" i="1" dirty="0" err="1">
                <a:effectLst/>
                <a:latin typeface="Garamond" panose="02020404030301010803" pitchFamily="18" charset="0"/>
              </a:rPr>
              <a:t>UNIversal</a:t>
            </a:r>
            <a:r>
              <a:rPr lang="it-IT" sz="1800" i="1" dirty="0">
                <a:effectLst/>
                <a:latin typeface="Garamond" panose="02020404030301010803" pitchFamily="18" charset="0"/>
              </a:rPr>
              <a:t> design for </a:t>
            </a:r>
            <a:r>
              <a:rPr lang="it-IT" sz="1800" i="1" dirty="0" err="1">
                <a:effectLst/>
                <a:latin typeface="Garamond" panose="02020404030301010803" pitchFamily="18" charset="0"/>
              </a:rPr>
              <a:t>education</a:t>
            </a:r>
            <a:r>
              <a:rPr lang="it-IT" sz="1800" i="1" dirty="0">
                <a:effectLst/>
                <a:latin typeface="Garamond" panose="02020404030301010803" pitchFamily="18" charset="0"/>
              </a:rPr>
              <a:t>: </a:t>
            </a:r>
            <a:r>
              <a:rPr lang="it-IT" sz="1800" i="1" dirty="0" err="1">
                <a:effectLst/>
                <a:latin typeface="Garamond" panose="02020404030301010803" pitchFamily="18" charset="0"/>
              </a:rPr>
              <a:t>legal</a:t>
            </a:r>
            <a:r>
              <a:rPr lang="it-IT" sz="1800" i="1" dirty="0">
                <a:effectLst/>
                <a:latin typeface="Garamond" panose="02020404030301010803" pitchFamily="18" charset="0"/>
              </a:rPr>
              <a:t> </a:t>
            </a:r>
            <a:r>
              <a:rPr lang="it-IT" sz="1800" i="1" dirty="0" err="1">
                <a:effectLst/>
                <a:latin typeface="Garamond" panose="02020404030301010803" pitchFamily="18" charset="0"/>
              </a:rPr>
              <a:t>perspective</a:t>
            </a:r>
            <a:r>
              <a:rPr lang="it-IT" sz="1800" i="1" dirty="0">
                <a:effectLst/>
                <a:latin typeface="Garamond" panose="02020404030301010803" pitchFamily="18" charset="0"/>
              </a:rPr>
              <a:t> for a new </a:t>
            </a:r>
            <a:r>
              <a:rPr lang="it-IT" sz="1800" i="1" dirty="0" err="1">
                <a:effectLst/>
                <a:latin typeface="Garamond" panose="02020404030301010803" pitchFamily="18" charset="0"/>
              </a:rPr>
              <a:t>conception</a:t>
            </a:r>
            <a:r>
              <a:rPr lang="it-IT" sz="1800" i="1" dirty="0">
                <a:effectLst/>
                <a:latin typeface="Garamond" panose="02020404030301010803" pitchFamily="18" charset="0"/>
              </a:rPr>
              <a:t> of </a:t>
            </a:r>
            <a:r>
              <a:rPr lang="it-IT" sz="1800" i="1" dirty="0" err="1">
                <a:effectLst/>
                <a:latin typeface="Garamond" panose="02020404030301010803" pitchFamily="18" charset="0"/>
              </a:rPr>
              <a:t>inTErcultural</a:t>
            </a:r>
            <a:r>
              <a:rPr lang="it-IT" sz="1800" i="1" dirty="0">
                <a:effectLst/>
                <a:latin typeface="Garamond" panose="02020404030301010803" pitchFamily="18" charset="0"/>
              </a:rPr>
              <a:t> </a:t>
            </a:r>
            <a:r>
              <a:rPr lang="it-IT" sz="1800" i="1" dirty="0" err="1">
                <a:effectLst/>
                <a:latin typeface="Garamond" panose="02020404030301010803" pitchFamily="18" charset="0"/>
              </a:rPr>
              <a:t>education</a:t>
            </a:r>
            <a:r>
              <a:rPr lang="it-IT" sz="1800" i="1" dirty="0">
                <a:effectLst/>
                <a:latin typeface="Garamond" panose="02020404030301010803" pitchFamily="18" charset="0"/>
              </a:rPr>
              <a:t> - </a:t>
            </a:r>
            <a:r>
              <a:rPr lang="it-IT" sz="1800" b="0" i="0" u="none" strike="noStrike" dirty="0">
                <a:effectLst/>
                <a:latin typeface="Garamond" panose="02020404030301010803" pitchFamily="18" charset="0"/>
              </a:rPr>
              <a:t>CUP E53D23006740006</a:t>
            </a:r>
            <a:endParaRPr lang="it-IT" sz="1800" dirty="0">
              <a:latin typeface="Garamond" panose="02020404030301010803" pitchFamily="18" charset="0"/>
              <a:ea typeface="Dotum" panose="020B0600000101010101" pitchFamily="34" charset="-127"/>
            </a:endParaRPr>
          </a:p>
        </p:txBody>
      </p:sp>
      <p:sp>
        <p:nvSpPr>
          <p:cNvPr id="5" name="Content Placeholder 4">
            <a:extLst>
              <a:ext uri="{FF2B5EF4-FFF2-40B4-BE49-F238E27FC236}">
                <a16:creationId xmlns:a16="http://schemas.microsoft.com/office/drawing/2014/main" id="{F18DD676-B753-4CB8-A8F7-2BEFC134999E}"/>
              </a:ext>
            </a:extLst>
          </p:cNvPr>
          <p:cNvSpPr>
            <a:spLocks noGrp="1"/>
          </p:cNvSpPr>
          <p:nvPr>
            <p:ph sz="quarter" idx="14"/>
          </p:nvPr>
        </p:nvSpPr>
        <p:spPr>
          <a:xfrm>
            <a:off x="1" y="5278095"/>
            <a:ext cx="4633644" cy="1206265"/>
          </a:xfrm>
        </p:spPr>
        <p:txBody>
          <a:bodyPr>
            <a:normAutofit/>
          </a:bodyPr>
          <a:lstStyle/>
          <a:p>
            <a:pPr algn="r"/>
            <a:endParaRPr lang="it-IT" dirty="0">
              <a:latin typeface="Garamond" panose="02020404030301010803" pitchFamily="18" charset="0"/>
              <a:ea typeface="Dotum" panose="020B0600000101010101" pitchFamily="34" charset="-127"/>
            </a:endParaRPr>
          </a:p>
          <a:p>
            <a:pPr algn="r"/>
            <a:r>
              <a:rPr lang="it-IT" dirty="0">
                <a:latin typeface="Garamond" panose="02020404030301010803" pitchFamily="18" charset="0"/>
                <a:ea typeface="Dotum" panose="020B0600000101010101" pitchFamily="34" charset="-127"/>
              </a:rPr>
              <a:t>Anna Parrilli, </a:t>
            </a:r>
            <a:r>
              <a:rPr lang="it-IT" dirty="0" err="1">
                <a:latin typeface="Garamond" panose="02020404030301010803" pitchFamily="18" charset="0"/>
                <a:ea typeface="Dotum" panose="020B0600000101010101" pitchFamily="34" charset="-127"/>
              </a:rPr>
              <a:t>Phd</a:t>
            </a:r>
            <a:r>
              <a:rPr lang="it-IT" dirty="0">
                <a:latin typeface="Garamond" panose="02020404030301010803" pitchFamily="18" charset="0"/>
                <a:ea typeface="Dotum" panose="020B0600000101010101" pitchFamily="34" charset="-127"/>
              </a:rPr>
              <a:t> (</a:t>
            </a:r>
            <a:r>
              <a:rPr lang="it-IT" dirty="0" err="1">
                <a:latin typeface="Garamond" panose="02020404030301010803" pitchFamily="18" charset="0"/>
                <a:ea typeface="Dotum" panose="020B0600000101010101" pitchFamily="34" charset="-127"/>
              </a:rPr>
              <a:t>anna.parrilli@unitn.it</a:t>
            </a:r>
            <a:r>
              <a:rPr lang="it-IT" dirty="0">
                <a:latin typeface="Garamond" panose="02020404030301010803" pitchFamily="18" charset="0"/>
                <a:ea typeface="Dotum" panose="020B0600000101010101" pitchFamily="34" charset="-127"/>
              </a:rPr>
              <a:t>) </a:t>
            </a:r>
          </a:p>
          <a:p>
            <a:pPr algn="r"/>
            <a:r>
              <a:rPr lang="it-IT" dirty="0">
                <a:latin typeface="Garamond" panose="02020404030301010803" pitchFamily="18" charset="0"/>
                <a:ea typeface="Dotum" panose="020B0600000101010101" pitchFamily="34" charset="-127"/>
              </a:rPr>
              <a:t>8 NOVEMBRE 2024</a:t>
            </a:r>
          </a:p>
        </p:txBody>
      </p:sp>
      <p:pic>
        <p:nvPicPr>
          <p:cNvPr id="7" name="Immagine 6">
            <a:extLst>
              <a:ext uri="{FF2B5EF4-FFF2-40B4-BE49-F238E27FC236}">
                <a16:creationId xmlns:a16="http://schemas.microsoft.com/office/drawing/2014/main" id="{FCBEAEB2-7AF6-D40A-14AF-77154BE369F0}"/>
              </a:ext>
            </a:extLst>
          </p:cNvPr>
          <p:cNvPicPr>
            <a:picLocks noChangeAspect="1"/>
          </p:cNvPicPr>
          <p:nvPr/>
        </p:nvPicPr>
        <p:blipFill>
          <a:blip r:embed="rId3"/>
          <a:stretch>
            <a:fillRect/>
          </a:stretch>
        </p:blipFill>
        <p:spPr>
          <a:xfrm>
            <a:off x="0" y="116536"/>
            <a:ext cx="12192000" cy="1206265"/>
          </a:xfrm>
          <a:prstGeom prst="rect">
            <a:avLst/>
          </a:prstGeom>
        </p:spPr>
      </p:pic>
    </p:spTree>
    <p:extLst>
      <p:ext uri="{BB962C8B-B14F-4D97-AF65-F5344CB8AC3E}">
        <p14:creationId xmlns:p14="http://schemas.microsoft.com/office/powerpoint/2010/main" val="241689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04FB8EE-99D0-164E-4279-B5E15482843E}"/>
              </a:ext>
            </a:extLst>
          </p:cNvPr>
          <p:cNvSpPr>
            <a:spLocks noGrp="1"/>
          </p:cNvSpPr>
          <p:nvPr>
            <p:ph idx="1"/>
          </p:nvPr>
        </p:nvSpPr>
        <p:spPr>
          <a:xfrm>
            <a:off x="414338" y="1571626"/>
            <a:ext cx="10596562" cy="4476750"/>
          </a:xfrm>
        </p:spPr>
        <p:txBody>
          <a:bodyPr>
            <a:normAutofit/>
          </a:bodyPr>
          <a:lstStyle/>
          <a:p>
            <a:pPr marL="0" indent="0" algn="just">
              <a:buNone/>
            </a:pPr>
            <a:r>
              <a:rPr lang="it-IT" b="0" i="0" u="none" strike="noStrike" dirty="0">
                <a:solidFill>
                  <a:srgbClr val="000000"/>
                </a:solidFill>
                <a:effectLst/>
                <a:latin typeface="Garamond" panose="02020404030301010803" pitchFamily="18" charset="0"/>
              </a:rPr>
              <a:t>Art. 9 (libertà di pensiero, coscienza e religione) CEDU</a:t>
            </a:r>
            <a:r>
              <a:rPr lang="it-IT" dirty="0">
                <a:solidFill>
                  <a:srgbClr val="000000"/>
                </a:solidFill>
                <a:latin typeface="Garamond" panose="02020404030301010803" pitchFamily="18" charset="0"/>
              </a:rPr>
              <a:t> </a:t>
            </a:r>
          </a:p>
          <a:p>
            <a:pPr marL="0" indent="0" algn="just">
              <a:buNone/>
            </a:pPr>
            <a:r>
              <a:rPr lang="it-IT" b="0" i="0" u="none" strike="noStrike" dirty="0">
                <a:solidFill>
                  <a:srgbClr val="000000"/>
                </a:solidFill>
                <a:effectLst/>
                <a:latin typeface="Garamond" panose="02020404030301010803" pitchFamily="18" charset="0"/>
              </a:rPr>
              <a:t>Art. 2 Prot. 1 CEDU (diritto all’istru</a:t>
            </a:r>
            <a:r>
              <a:rPr lang="it-IT" dirty="0">
                <a:solidFill>
                  <a:srgbClr val="000000"/>
                </a:solidFill>
                <a:latin typeface="Garamond" panose="02020404030301010803" pitchFamily="18" charset="0"/>
              </a:rPr>
              <a:t>zione)</a:t>
            </a:r>
          </a:p>
          <a:p>
            <a:pPr marL="0" indent="0" algn="just">
              <a:buNone/>
            </a:pPr>
            <a:endParaRPr lang="it-IT" dirty="0">
              <a:solidFill>
                <a:srgbClr val="000000"/>
              </a:solidFill>
              <a:latin typeface="Garamond" panose="02020404030301010803" pitchFamily="18" charset="0"/>
            </a:endParaRPr>
          </a:p>
          <a:p>
            <a:pPr marL="0" indent="0" algn="just">
              <a:buNone/>
            </a:pPr>
            <a:r>
              <a:rPr lang="it-IT" dirty="0">
                <a:latin typeface="Garamond" panose="02020404030301010803" pitchFamily="18" charset="0"/>
              </a:rPr>
              <a:t>La Corte (Grande Camera), a maggioranza di sedici su diciassette giudici, stabilisce che il rifiuto di ammissione ai corsi universitari e agli esami per gli studenti che indossano il velo islamico non viola l'art. 9 della Cedu né l’art. 2 del primo Protocollo aggiuntivo della Cedu.</a:t>
            </a:r>
          </a:p>
        </p:txBody>
      </p:sp>
      <p:pic>
        <p:nvPicPr>
          <p:cNvPr id="2" name="Immagine 1">
            <a:extLst>
              <a:ext uri="{FF2B5EF4-FFF2-40B4-BE49-F238E27FC236}">
                <a16:creationId xmlns:a16="http://schemas.microsoft.com/office/drawing/2014/main" id="{1CEA1308-3362-E3AB-5B1E-37DC951DFF3F}"/>
              </a:ext>
            </a:extLst>
          </p:cNvPr>
          <p:cNvPicPr>
            <a:picLocks noChangeAspect="1"/>
          </p:cNvPicPr>
          <p:nvPr/>
        </p:nvPicPr>
        <p:blipFill>
          <a:blip r:embed="rId2"/>
          <a:stretch>
            <a:fillRect/>
          </a:stretch>
        </p:blipFill>
        <p:spPr>
          <a:xfrm>
            <a:off x="0" y="-4763"/>
            <a:ext cx="12192000" cy="1206265"/>
          </a:xfrm>
          <a:prstGeom prst="rect">
            <a:avLst/>
          </a:prstGeom>
        </p:spPr>
      </p:pic>
    </p:spTree>
    <p:extLst>
      <p:ext uri="{BB962C8B-B14F-4D97-AF65-F5344CB8AC3E}">
        <p14:creationId xmlns:p14="http://schemas.microsoft.com/office/powerpoint/2010/main" val="98378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AF93EA7-DE07-0291-D102-AA60F91DEB3F}"/>
              </a:ext>
            </a:extLst>
          </p:cNvPr>
          <p:cNvSpPr>
            <a:spLocks noGrp="1"/>
          </p:cNvSpPr>
          <p:nvPr>
            <p:ph idx="1"/>
          </p:nvPr>
        </p:nvSpPr>
        <p:spPr>
          <a:xfrm>
            <a:off x="498764" y="1748211"/>
            <a:ext cx="10540711" cy="4278515"/>
          </a:xfrm>
        </p:spPr>
        <p:txBody>
          <a:bodyPr>
            <a:noAutofit/>
          </a:bodyPr>
          <a:lstStyle/>
          <a:p>
            <a:pPr>
              <a:buFontTx/>
              <a:buChar char="-"/>
            </a:pPr>
            <a:r>
              <a:rPr lang="it-IT" sz="2400" dirty="0">
                <a:latin typeface="Garamond" panose="02020404030301010803" pitchFamily="18" charset="0"/>
              </a:rPr>
              <a:t>Il diritto alla </a:t>
            </a:r>
            <a:r>
              <a:rPr lang="it-IT" sz="2400" b="0" i="0" u="none" strike="noStrike" dirty="0">
                <a:solidFill>
                  <a:srgbClr val="000000"/>
                </a:solidFill>
                <a:effectLst/>
                <a:latin typeface="Garamond" panose="02020404030301010803" pitchFamily="18" charset="0"/>
              </a:rPr>
              <a:t>libertà di pensiero, coscienza e religione è fondamento della società democratica e connesso al pluralismo, ma l’art. 9 non garantisce protezione a </a:t>
            </a:r>
            <a:r>
              <a:rPr lang="it-IT" sz="2400" b="0" i="1" u="none" strike="noStrike" dirty="0">
                <a:solidFill>
                  <a:srgbClr val="000000"/>
                </a:solidFill>
                <a:effectLst/>
                <a:latin typeface="Garamond" panose="02020404030301010803" pitchFamily="18" charset="0"/>
              </a:rPr>
              <a:t>ogni </a:t>
            </a:r>
            <a:r>
              <a:rPr lang="it-IT" sz="2400" b="0" i="0" u="none" strike="noStrike" dirty="0">
                <a:solidFill>
                  <a:srgbClr val="000000"/>
                </a:solidFill>
                <a:effectLst/>
                <a:latin typeface="Garamond" panose="02020404030301010803" pitchFamily="18" charset="0"/>
              </a:rPr>
              <a:t>atto motivato o ispirato religiosamente (Corte Edu, </a:t>
            </a:r>
            <a:r>
              <a:rPr lang="en-GB" sz="2400" i="1" dirty="0">
                <a:effectLst/>
                <a:latin typeface="Garamond" panose="02020404030301010803" pitchFamily="18" charset="0"/>
                <a:ea typeface="Aptos" panose="020B0004020202020204" pitchFamily="34" charset="0"/>
              </a:rPr>
              <a:t>Karaduman c. </a:t>
            </a:r>
            <a:r>
              <a:rPr lang="en-GB" sz="2400" i="1" dirty="0" err="1">
                <a:effectLst/>
                <a:latin typeface="Garamond" panose="02020404030301010803" pitchFamily="18" charset="0"/>
                <a:ea typeface="Aptos" panose="020B0004020202020204" pitchFamily="34" charset="0"/>
              </a:rPr>
              <a:t>Turchia</a:t>
            </a:r>
            <a:r>
              <a:rPr lang="en-GB" sz="2400" i="1" dirty="0">
                <a:effectLst/>
                <a:latin typeface="Garamond" panose="02020404030301010803" pitchFamily="18" charset="0"/>
                <a:ea typeface="Aptos" panose="020B0004020202020204" pitchFamily="34" charset="0"/>
              </a:rPr>
              <a:t>, 1993; Bulut v. Turkey, 1993</a:t>
            </a:r>
            <a:r>
              <a:rPr lang="en-GB" sz="2400" dirty="0">
                <a:effectLst/>
                <a:latin typeface="Garamond" panose="02020404030301010803" pitchFamily="18" charset="0"/>
                <a:ea typeface="Aptos" panose="020B0004020202020204" pitchFamily="34" charset="0"/>
              </a:rPr>
              <a:t>) </a:t>
            </a:r>
          </a:p>
          <a:p>
            <a:pPr>
              <a:buFontTx/>
              <a:buChar char="-"/>
            </a:pPr>
            <a:r>
              <a:rPr lang="en-GB" sz="2400" b="0" i="0" u="none" strike="noStrike" dirty="0">
                <a:solidFill>
                  <a:srgbClr val="000000"/>
                </a:solidFill>
                <a:latin typeface="Garamond" panose="02020404030301010803" pitchFamily="18" charset="0"/>
              </a:rPr>
              <a:t>L’ingerenza </a:t>
            </a:r>
            <a:r>
              <a:rPr lang="en-GB" sz="2400" b="0" i="0" u="none" strike="noStrike" dirty="0" err="1">
                <a:solidFill>
                  <a:srgbClr val="000000"/>
                </a:solidFill>
                <a:latin typeface="Garamond" panose="02020404030301010803" pitchFamily="18" charset="0"/>
              </a:rPr>
              <a:t>nel</a:t>
            </a:r>
            <a:r>
              <a:rPr lang="en-GB" sz="2400" b="0" i="0" u="none" strike="noStrike" dirty="0">
                <a:solidFill>
                  <a:srgbClr val="000000"/>
                </a:solidFill>
                <a:latin typeface="Garamond" panose="02020404030301010803" pitchFamily="18" charset="0"/>
              </a:rPr>
              <a:t> </a:t>
            </a:r>
            <a:r>
              <a:rPr lang="en-GB" sz="2400" b="0" i="0" u="none" strike="noStrike" dirty="0" err="1">
                <a:solidFill>
                  <a:srgbClr val="000000"/>
                </a:solidFill>
                <a:latin typeface="Garamond" panose="02020404030301010803" pitchFamily="18" charset="0"/>
              </a:rPr>
              <a:t>diritto</a:t>
            </a:r>
            <a:r>
              <a:rPr lang="en-GB" sz="2400" b="0" i="0" u="none" strike="noStrike" dirty="0">
                <a:solidFill>
                  <a:srgbClr val="000000"/>
                </a:solidFill>
                <a:latin typeface="Garamond" panose="02020404030301010803" pitchFamily="18" charset="0"/>
              </a:rPr>
              <a:t> di </a:t>
            </a:r>
            <a:r>
              <a:rPr lang="en-GB" sz="2400" b="0" i="0" u="none" strike="noStrike" dirty="0" err="1">
                <a:solidFill>
                  <a:srgbClr val="000000"/>
                </a:solidFill>
                <a:latin typeface="Garamond" panose="02020404030301010803" pitchFamily="18" charset="0"/>
              </a:rPr>
              <a:t>libertà</a:t>
            </a:r>
            <a:r>
              <a:rPr lang="en-GB" sz="2400" b="0" i="0" u="none" strike="noStrike" dirty="0">
                <a:solidFill>
                  <a:srgbClr val="000000"/>
                </a:solidFill>
                <a:latin typeface="Garamond" panose="02020404030301010803" pitchFamily="18" charset="0"/>
              </a:rPr>
              <a:t> religiosa </a:t>
            </a:r>
            <a:r>
              <a:rPr lang="en-GB" sz="2400" b="0" i="0" u="none" strike="noStrike" dirty="0" err="1">
                <a:solidFill>
                  <a:srgbClr val="000000"/>
                </a:solidFill>
                <a:latin typeface="Garamond" panose="02020404030301010803" pitchFamily="18" charset="0"/>
              </a:rPr>
              <a:t>si</a:t>
            </a:r>
            <a:r>
              <a:rPr lang="en-GB" sz="2400" b="0" i="0" u="none" strike="noStrike" dirty="0">
                <a:solidFill>
                  <a:srgbClr val="000000"/>
                </a:solidFill>
                <a:latin typeface="Garamond" panose="02020404030301010803" pitchFamily="18" charset="0"/>
              </a:rPr>
              <a:t> </a:t>
            </a:r>
            <a:r>
              <a:rPr lang="en-GB" sz="2400" b="0" i="0" u="none" strike="noStrike" dirty="0" err="1">
                <a:solidFill>
                  <a:srgbClr val="000000"/>
                </a:solidFill>
                <a:latin typeface="Garamond" panose="02020404030301010803" pitchFamily="18" charset="0"/>
              </a:rPr>
              <a:t>giustifica</a:t>
            </a:r>
            <a:r>
              <a:rPr lang="en-GB" sz="2400" b="0" i="0" u="none" strike="noStrike" dirty="0">
                <a:solidFill>
                  <a:srgbClr val="000000"/>
                </a:solidFill>
                <a:latin typeface="Garamond" panose="02020404030301010803" pitchFamily="18" charset="0"/>
              </a:rPr>
              <a:t> </a:t>
            </a:r>
            <a:r>
              <a:rPr lang="en-GB" sz="2400" b="0" i="0" u="none" strike="noStrike" dirty="0" err="1">
                <a:solidFill>
                  <a:srgbClr val="000000"/>
                </a:solidFill>
                <a:latin typeface="Garamond" panose="02020404030301010803" pitchFamily="18" charset="0"/>
              </a:rPr>
              <a:t>sulla</a:t>
            </a:r>
            <a:r>
              <a:rPr lang="en-GB" sz="2400" b="0" i="0" u="none" strike="noStrike" dirty="0">
                <a:solidFill>
                  <a:srgbClr val="000000"/>
                </a:solidFill>
                <a:latin typeface="Garamond" panose="02020404030301010803" pitchFamily="18" charset="0"/>
              </a:rPr>
              <a:t> base di due </a:t>
            </a:r>
            <a:r>
              <a:rPr lang="en-GB" sz="2400" b="0" i="0" u="none" strike="noStrike" dirty="0" err="1">
                <a:solidFill>
                  <a:srgbClr val="000000"/>
                </a:solidFill>
                <a:latin typeface="Garamond" panose="02020404030301010803" pitchFamily="18" charset="0"/>
              </a:rPr>
              <a:t>principi</a:t>
            </a:r>
            <a:r>
              <a:rPr lang="en-GB" sz="2400" b="0" i="0" u="none" strike="noStrike" dirty="0">
                <a:solidFill>
                  <a:srgbClr val="000000"/>
                </a:solidFill>
                <a:latin typeface="Garamond" panose="02020404030301010803" pitchFamily="18" charset="0"/>
              </a:rPr>
              <a:t>:</a:t>
            </a:r>
          </a:p>
          <a:p>
            <a:pPr marL="342900" indent="-342900">
              <a:buAutoNum type="arabicParenR"/>
            </a:pPr>
            <a:r>
              <a:rPr lang="en-GB" sz="2400" b="1" dirty="0">
                <a:solidFill>
                  <a:srgbClr val="000000"/>
                </a:solidFill>
                <a:latin typeface="Garamond" panose="02020404030301010803" pitchFamily="18" charset="0"/>
              </a:rPr>
              <a:t>Principio di laicità </a:t>
            </a:r>
            <a:r>
              <a:rPr lang="en-GB" sz="2400" dirty="0">
                <a:solidFill>
                  <a:srgbClr val="000000"/>
                </a:solidFill>
                <a:latin typeface="Garamond" panose="02020404030301010803" pitchFamily="18" charset="0"/>
              </a:rPr>
              <a:t>come </a:t>
            </a:r>
            <a:r>
              <a:rPr lang="en-GB" sz="2400" dirty="0" err="1">
                <a:solidFill>
                  <a:srgbClr val="000000"/>
                </a:solidFill>
                <a:latin typeface="Garamond" panose="02020404030301010803" pitchFamily="18" charset="0"/>
              </a:rPr>
              <a:t>strumento</a:t>
            </a:r>
            <a:r>
              <a:rPr lang="en-GB" sz="2400" dirty="0">
                <a:solidFill>
                  <a:srgbClr val="000000"/>
                </a:solidFill>
                <a:latin typeface="Garamond" panose="02020404030301010803" pitchFamily="18" charset="0"/>
              </a:rPr>
              <a:t> a </a:t>
            </a:r>
            <a:r>
              <a:rPr lang="en-GB" sz="2400" dirty="0" err="1">
                <a:solidFill>
                  <a:srgbClr val="000000"/>
                </a:solidFill>
                <a:latin typeface="Garamond" panose="02020404030301010803" pitchFamily="18" charset="0"/>
              </a:rPr>
              <a:t>garanzia</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dell’ordine</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democratico</a:t>
            </a:r>
            <a:r>
              <a:rPr lang="en-GB" sz="2400" dirty="0">
                <a:solidFill>
                  <a:srgbClr val="000000"/>
                </a:solidFill>
                <a:latin typeface="Garamond" panose="02020404030301010803" pitchFamily="18" charset="0"/>
              </a:rPr>
              <a:t> e </a:t>
            </a:r>
            <a:r>
              <a:rPr lang="en-GB" sz="2400" dirty="0" err="1">
                <a:solidFill>
                  <a:srgbClr val="000000"/>
                </a:solidFill>
                <a:latin typeface="Garamond" panose="02020404030301010803" pitchFamily="18" charset="0"/>
              </a:rPr>
              <a:t>neutralità</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dell’istruzione</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pubblica</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esperienza</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storica</a:t>
            </a:r>
            <a:r>
              <a:rPr lang="en-GB" sz="2400" dirty="0">
                <a:solidFill>
                  <a:srgbClr val="000000"/>
                </a:solidFill>
                <a:latin typeface="Garamond" panose="02020404030301010803" pitchFamily="18" charset="0"/>
              </a:rPr>
              <a:t> del </a:t>
            </a:r>
            <a:r>
              <a:rPr lang="en-GB" sz="2400" dirty="0" err="1">
                <a:solidFill>
                  <a:srgbClr val="000000"/>
                </a:solidFill>
                <a:latin typeface="Garamond" panose="02020404030301010803" pitchFamily="18" charset="0"/>
              </a:rPr>
              <a:t>Paese</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peculiarità</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dell’Islam</a:t>
            </a:r>
            <a:r>
              <a:rPr lang="en-GB" sz="2400" dirty="0">
                <a:solidFill>
                  <a:srgbClr val="000000"/>
                </a:solidFill>
                <a:latin typeface="Garamond" panose="02020404030301010803" pitchFamily="18" charset="0"/>
              </a:rPr>
              <a:t> in </a:t>
            </a:r>
            <a:r>
              <a:rPr lang="en-GB" sz="2400" dirty="0" err="1">
                <a:solidFill>
                  <a:srgbClr val="000000"/>
                </a:solidFill>
                <a:latin typeface="Garamond" panose="02020404030301010803" pitchFamily="18" charset="0"/>
              </a:rPr>
              <a:t>rapporto</a:t>
            </a:r>
            <a:r>
              <a:rPr lang="en-GB" sz="2400" dirty="0">
                <a:solidFill>
                  <a:srgbClr val="000000"/>
                </a:solidFill>
                <a:latin typeface="Garamond" panose="02020404030301010803" pitchFamily="18" charset="0"/>
              </a:rPr>
              <a:t> alle </a:t>
            </a:r>
            <a:r>
              <a:rPr lang="en-GB" sz="2400" dirty="0" err="1">
                <a:solidFill>
                  <a:srgbClr val="000000"/>
                </a:solidFill>
                <a:latin typeface="Garamond" panose="02020404030301010803" pitchFamily="18" charset="0"/>
              </a:rPr>
              <a:t>altre</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religioni</a:t>
            </a:r>
            <a:r>
              <a:rPr lang="en-GB" sz="2400" dirty="0">
                <a:solidFill>
                  <a:srgbClr val="000000"/>
                </a:solidFill>
                <a:latin typeface="Garamond" panose="02020404030301010803" pitchFamily="18" charset="0"/>
              </a:rPr>
              <a:t> (!) (Corte Edu, </a:t>
            </a:r>
            <a:r>
              <a:rPr lang="en-GB" sz="2400" i="1" dirty="0">
                <a:solidFill>
                  <a:srgbClr val="000000"/>
                </a:solidFill>
                <a:latin typeface="Garamond" panose="02020404030301010803" pitchFamily="18" charset="0"/>
              </a:rPr>
              <a:t>Refah Partisi c. </a:t>
            </a:r>
            <a:r>
              <a:rPr lang="en-GB" sz="2400" i="1" dirty="0" err="1">
                <a:solidFill>
                  <a:srgbClr val="000000"/>
                </a:solidFill>
                <a:latin typeface="Garamond" panose="02020404030301010803" pitchFamily="18" charset="0"/>
              </a:rPr>
              <a:t>Turchia</a:t>
            </a:r>
            <a:r>
              <a:rPr lang="en-GB" sz="2400" i="1" dirty="0">
                <a:solidFill>
                  <a:srgbClr val="000000"/>
                </a:solidFill>
                <a:latin typeface="Garamond" panose="02020404030301010803" pitchFamily="18" charset="0"/>
              </a:rPr>
              <a:t>, 2003</a:t>
            </a:r>
            <a:r>
              <a:rPr lang="en-GB" sz="2400" dirty="0">
                <a:solidFill>
                  <a:srgbClr val="000000"/>
                </a:solidFill>
                <a:latin typeface="Garamond" panose="02020404030301010803" pitchFamily="18" charset="0"/>
              </a:rPr>
              <a:t>)</a:t>
            </a:r>
            <a:endParaRPr lang="it-IT" sz="2400" dirty="0">
              <a:solidFill>
                <a:srgbClr val="000000"/>
              </a:solidFill>
              <a:latin typeface="Garamond" panose="02020404030301010803" pitchFamily="18" charset="0"/>
            </a:endParaRPr>
          </a:p>
          <a:p>
            <a:pPr marL="342900" indent="-342900">
              <a:buAutoNum type="arabicParenR"/>
            </a:pPr>
            <a:r>
              <a:rPr lang="it-IT" sz="2400" b="1" i="0" u="none" strike="noStrike" dirty="0">
                <a:solidFill>
                  <a:srgbClr val="000000"/>
                </a:solidFill>
                <a:latin typeface="Garamond" panose="02020404030301010803" pitchFamily="18" charset="0"/>
              </a:rPr>
              <a:t>Principio di uguaglianza: </a:t>
            </a:r>
            <a:r>
              <a:rPr lang="en-GB" sz="2400" dirty="0">
                <a:solidFill>
                  <a:srgbClr val="000000"/>
                </a:solidFill>
                <a:latin typeface="Garamond" panose="02020404030301010803" pitchFamily="18" charset="0"/>
              </a:rPr>
              <a:t>velo come “</a:t>
            </a:r>
            <a:r>
              <a:rPr lang="en-GB" sz="2400" dirty="0" err="1">
                <a:solidFill>
                  <a:srgbClr val="000000"/>
                </a:solidFill>
                <a:latin typeface="Garamond" panose="02020404030301010803" pitchFamily="18" charset="0"/>
              </a:rPr>
              <a:t>simbolo</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esteriore</a:t>
            </a:r>
            <a:r>
              <a:rPr lang="en-GB" sz="2400" dirty="0">
                <a:solidFill>
                  <a:srgbClr val="000000"/>
                </a:solidFill>
                <a:latin typeface="Garamond" panose="02020404030301010803" pitchFamily="18" charset="0"/>
              </a:rPr>
              <a:t> forte” </a:t>
            </a:r>
            <a:r>
              <a:rPr lang="en-GB" sz="2400" dirty="0" err="1">
                <a:solidFill>
                  <a:srgbClr val="000000"/>
                </a:solidFill>
                <a:latin typeface="Garamond" panose="02020404030301010803" pitchFamily="18" charset="0"/>
              </a:rPr>
              <a:t>inconciliabile</a:t>
            </a:r>
            <a:r>
              <a:rPr lang="en-GB" sz="2400" dirty="0">
                <a:solidFill>
                  <a:srgbClr val="000000"/>
                </a:solidFill>
                <a:latin typeface="Garamond" panose="02020404030301010803" pitchFamily="18" charset="0"/>
              </a:rPr>
              <a:t> con </a:t>
            </a:r>
            <a:r>
              <a:rPr lang="en-GB" sz="2400" dirty="0" err="1">
                <a:solidFill>
                  <a:srgbClr val="000000"/>
                </a:solidFill>
                <a:latin typeface="Garamond" panose="02020404030301010803" pitchFamily="18" charset="0"/>
              </a:rPr>
              <a:t>i</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principi</a:t>
            </a:r>
            <a:r>
              <a:rPr lang="en-GB" sz="2400" dirty="0">
                <a:solidFill>
                  <a:srgbClr val="000000"/>
                </a:solidFill>
                <a:latin typeface="Garamond" panose="02020404030301010803" pitchFamily="18" charset="0"/>
              </a:rPr>
              <a:t> di </a:t>
            </a:r>
            <a:r>
              <a:rPr lang="en-GB" sz="2400" dirty="0" err="1">
                <a:solidFill>
                  <a:srgbClr val="000000"/>
                </a:solidFill>
                <a:latin typeface="Garamond" panose="02020404030301010803" pitchFamily="18" charset="0"/>
              </a:rPr>
              <a:t>uguaglianza</a:t>
            </a:r>
            <a:r>
              <a:rPr lang="en-GB" sz="2400" dirty="0">
                <a:solidFill>
                  <a:srgbClr val="000000"/>
                </a:solidFill>
                <a:latin typeface="Garamond" panose="02020404030301010803" pitchFamily="18" charset="0"/>
              </a:rPr>
              <a:t> di </a:t>
            </a:r>
            <a:r>
              <a:rPr lang="en-GB" sz="2400" dirty="0" err="1">
                <a:solidFill>
                  <a:srgbClr val="000000"/>
                </a:solidFill>
                <a:latin typeface="Garamond" panose="02020404030301010803" pitchFamily="18" charset="0"/>
              </a:rPr>
              <a:t>genere</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tolleranza</a:t>
            </a:r>
            <a:r>
              <a:rPr lang="en-GB" sz="2400" dirty="0">
                <a:solidFill>
                  <a:srgbClr val="000000"/>
                </a:solidFill>
                <a:latin typeface="Garamond" panose="02020404030301010803" pitchFamily="18" charset="0"/>
              </a:rPr>
              <a:t> e non </a:t>
            </a:r>
            <a:r>
              <a:rPr lang="en-GB" sz="2400" dirty="0" err="1">
                <a:solidFill>
                  <a:srgbClr val="000000"/>
                </a:solidFill>
                <a:latin typeface="Garamond" panose="02020404030301010803" pitchFamily="18" charset="0"/>
              </a:rPr>
              <a:t>discriminazione</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Dahlab</a:t>
            </a:r>
            <a:r>
              <a:rPr lang="en-GB" sz="2400" dirty="0">
                <a:solidFill>
                  <a:srgbClr val="000000"/>
                </a:solidFill>
                <a:latin typeface="Garamond" panose="02020404030301010803" pitchFamily="18" charset="0"/>
              </a:rPr>
              <a:t> c. Svizzera, 2001); </a:t>
            </a:r>
            <a:r>
              <a:rPr lang="en-GB" sz="2400" dirty="0" err="1">
                <a:solidFill>
                  <a:srgbClr val="000000"/>
                </a:solidFill>
                <a:latin typeface="Garamond" panose="02020404030301010803" pitchFamily="18" charset="0"/>
              </a:rPr>
              <a:t>possibili</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pressioni</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nei</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confronti</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delle</a:t>
            </a:r>
            <a:r>
              <a:rPr lang="en-GB" sz="2400" dirty="0">
                <a:solidFill>
                  <a:srgbClr val="000000"/>
                </a:solidFill>
                <a:latin typeface="Garamond" panose="02020404030301010803" pitchFamily="18" charset="0"/>
              </a:rPr>
              <a:t> </a:t>
            </a:r>
            <a:r>
              <a:rPr lang="en-GB" sz="2400" dirty="0" err="1">
                <a:solidFill>
                  <a:srgbClr val="000000"/>
                </a:solidFill>
                <a:latin typeface="Garamond" panose="02020404030301010803" pitchFamily="18" charset="0"/>
              </a:rPr>
              <a:t>minoranze</a:t>
            </a:r>
            <a:r>
              <a:rPr lang="en-GB" sz="2400" dirty="0">
                <a:solidFill>
                  <a:srgbClr val="000000"/>
                </a:solidFill>
                <a:latin typeface="Garamond" panose="02020404030301010803" pitchFamily="18" charset="0"/>
              </a:rPr>
              <a:t> non </a:t>
            </a:r>
            <a:r>
              <a:rPr lang="en-GB" sz="2400" dirty="0" err="1">
                <a:solidFill>
                  <a:srgbClr val="000000"/>
                </a:solidFill>
                <a:latin typeface="Garamond" panose="02020404030301010803" pitchFamily="18" charset="0"/>
              </a:rPr>
              <a:t>musulmane</a:t>
            </a:r>
            <a:r>
              <a:rPr lang="en-GB" sz="2400" dirty="0">
                <a:solidFill>
                  <a:srgbClr val="000000"/>
                </a:solidFill>
                <a:latin typeface="Garamond" panose="02020404030301010803" pitchFamily="18" charset="0"/>
              </a:rPr>
              <a:t>.</a:t>
            </a:r>
            <a:endParaRPr lang="en-GB" sz="2400" b="1" i="0" u="none" strike="noStrike" dirty="0">
              <a:solidFill>
                <a:srgbClr val="000000"/>
              </a:solidFill>
              <a:latin typeface="Garamond" panose="02020404030301010803" pitchFamily="18" charset="0"/>
            </a:endParaRPr>
          </a:p>
        </p:txBody>
      </p:sp>
      <p:pic>
        <p:nvPicPr>
          <p:cNvPr id="2" name="Immagine 1">
            <a:extLst>
              <a:ext uri="{FF2B5EF4-FFF2-40B4-BE49-F238E27FC236}">
                <a16:creationId xmlns:a16="http://schemas.microsoft.com/office/drawing/2014/main" id="{75867692-19B9-A22F-0ACD-BE07E94FBF3E}"/>
              </a:ext>
            </a:extLst>
          </p:cNvPr>
          <p:cNvPicPr>
            <a:picLocks noChangeAspect="1"/>
          </p:cNvPicPr>
          <p:nvPr/>
        </p:nvPicPr>
        <p:blipFill>
          <a:blip r:embed="rId2"/>
          <a:stretch>
            <a:fillRect/>
          </a:stretch>
        </p:blipFill>
        <p:spPr>
          <a:xfrm>
            <a:off x="0" y="-4763"/>
            <a:ext cx="12192000" cy="1206265"/>
          </a:xfrm>
          <a:prstGeom prst="rect">
            <a:avLst/>
          </a:prstGeom>
        </p:spPr>
      </p:pic>
    </p:spTree>
    <p:extLst>
      <p:ext uri="{BB962C8B-B14F-4D97-AF65-F5344CB8AC3E}">
        <p14:creationId xmlns:p14="http://schemas.microsoft.com/office/powerpoint/2010/main" val="137156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E6DAC59-FECB-CECE-49DA-622FDDD72EC9}"/>
              </a:ext>
            </a:extLst>
          </p:cNvPr>
          <p:cNvSpPr>
            <a:spLocks noGrp="1"/>
          </p:cNvSpPr>
          <p:nvPr>
            <p:ph idx="1"/>
          </p:nvPr>
        </p:nvSpPr>
        <p:spPr>
          <a:xfrm>
            <a:off x="652463" y="1733925"/>
            <a:ext cx="10515600" cy="3885826"/>
          </a:xfrm>
        </p:spPr>
        <p:txBody>
          <a:bodyPr>
            <a:normAutofit/>
          </a:bodyPr>
          <a:lstStyle/>
          <a:p>
            <a:pPr marL="0" indent="0" algn="just">
              <a:buNone/>
            </a:pPr>
            <a:r>
              <a:rPr lang="it-IT" b="0" u="none" strike="noStrike" dirty="0">
                <a:solidFill>
                  <a:srgbClr val="000000"/>
                </a:solidFill>
                <a:effectLst/>
                <a:latin typeface="Garamond" panose="02020404030301010803" pitchFamily="18" charset="0"/>
              </a:rPr>
              <a:t>«In the light of the </a:t>
            </a:r>
            <a:r>
              <a:rPr lang="it-IT" b="0" u="none" strike="noStrike" dirty="0" err="1">
                <a:solidFill>
                  <a:srgbClr val="000000"/>
                </a:solidFill>
                <a:effectLst/>
                <a:latin typeface="Garamond" panose="02020404030301010803" pitchFamily="18" charset="0"/>
              </a:rPr>
              <a:t>foregoing</a:t>
            </a:r>
            <a:r>
              <a:rPr lang="it-IT" b="0" u="none" strike="noStrike" dirty="0">
                <a:solidFill>
                  <a:srgbClr val="000000"/>
                </a:solidFill>
                <a:effectLst/>
                <a:latin typeface="Garamond" panose="02020404030301010803" pitchFamily="18" charset="0"/>
              </a:rPr>
              <a:t> and </a:t>
            </a:r>
            <a:r>
              <a:rPr lang="it-IT" b="0" u="none" strike="noStrike" dirty="0" err="1">
                <a:solidFill>
                  <a:srgbClr val="000000"/>
                </a:solidFill>
                <a:effectLst/>
                <a:latin typeface="Garamond" panose="02020404030301010803" pitchFamily="18" charset="0"/>
              </a:rPr>
              <a:t>having</a:t>
            </a:r>
            <a:r>
              <a:rPr lang="it-IT" b="0" u="none" strike="noStrike" dirty="0">
                <a:solidFill>
                  <a:srgbClr val="000000"/>
                </a:solidFill>
                <a:effectLst/>
                <a:latin typeface="Garamond" panose="02020404030301010803" pitchFamily="18" charset="0"/>
              </a:rPr>
              <a:t> </a:t>
            </a:r>
            <a:r>
              <a:rPr lang="it-IT" b="0" u="none" strike="noStrike" dirty="0" err="1">
                <a:solidFill>
                  <a:srgbClr val="000000"/>
                </a:solidFill>
                <a:effectLst/>
                <a:latin typeface="Garamond" panose="02020404030301010803" pitchFamily="18" charset="0"/>
              </a:rPr>
              <a:t>regard</a:t>
            </a:r>
            <a:r>
              <a:rPr lang="it-IT" b="0" u="none" strike="noStrike" dirty="0">
                <a:solidFill>
                  <a:srgbClr val="000000"/>
                </a:solidFill>
                <a:effectLst/>
                <a:latin typeface="Garamond" panose="02020404030301010803" pitchFamily="18" charset="0"/>
              </a:rPr>
              <a:t> in </a:t>
            </a:r>
            <a:r>
              <a:rPr lang="it-IT" b="0" u="none" strike="noStrike" dirty="0" err="1">
                <a:solidFill>
                  <a:srgbClr val="000000"/>
                </a:solidFill>
                <a:effectLst/>
                <a:latin typeface="Garamond" panose="02020404030301010803" pitchFamily="18" charset="0"/>
              </a:rPr>
              <a:t>particular</a:t>
            </a:r>
            <a:r>
              <a:rPr lang="it-IT" b="0" u="none" strike="noStrike" dirty="0">
                <a:solidFill>
                  <a:srgbClr val="000000"/>
                </a:solidFill>
                <a:effectLst/>
                <a:latin typeface="Garamond" panose="02020404030301010803" pitchFamily="18" charset="0"/>
              </a:rPr>
              <a:t> to the </a:t>
            </a:r>
            <a:r>
              <a:rPr lang="it-IT" b="1" u="none" strike="noStrike" dirty="0" err="1">
                <a:solidFill>
                  <a:srgbClr val="000000"/>
                </a:solidFill>
                <a:effectLst/>
                <a:latin typeface="Garamond" panose="02020404030301010803" pitchFamily="18" charset="0"/>
              </a:rPr>
              <a:t>margin</a:t>
            </a:r>
            <a:r>
              <a:rPr lang="it-IT" b="1" u="none" strike="noStrike" dirty="0">
                <a:solidFill>
                  <a:srgbClr val="000000"/>
                </a:solidFill>
                <a:effectLst/>
                <a:latin typeface="Garamond" panose="02020404030301010803" pitchFamily="18" charset="0"/>
              </a:rPr>
              <a:t> of </a:t>
            </a:r>
            <a:r>
              <a:rPr lang="it-IT" b="1" u="none" strike="noStrike" dirty="0" err="1">
                <a:solidFill>
                  <a:srgbClr val="000000"/>
                </a:solidFill>
                <a:effectLst/>
                <a:latin typeface="Garamond" panose="02020404030301010803" pitchFamily="18" charset="0"/>
              </a:rPr>
              <a:t>appreciation</a:t>
            </a:r>
            <a:r>
              <a:rPr lang="it-IT" b="0" u="none" strike="noStrike" dirty="0">
                <a:solidFill>
                  <a:srgbClr val="000000"/>
                </a:solidFill>
                <a:effectLst/>
                <a:latin typeface="Garamond" panose="02020404030301010803" pitchFamily="18" charset="0"/>
              </a:rPr>
              <a:t> </a:t>
            </a:r>
            <a:r>
              <a:rPr lang="it-IT" b="0" u="none" strike="noStrike" dirty="0" err="1">
                <a:solidFill>
                  <a:srgbClr val="000000"/>
                </a:solidFill>
                <a:effectLst/>
                <a:latin typeface="Garamond" panose="02020404030301010803" pitchFamily="18" charset="0"/>
              </a:rPr>
              <a:t>left</a:t>
            </a:r>
            <a:r>
              <a:rPr lang="it-IT" b="0" u="none" strike="noStrike" dirty="0">
                <a:solidFill>
                  <a:srgbClr val="000000"/>
                </a:solidFill>
                <a:effectLst/>
                <a:latin typeface="Garamond" panose="02020404030301010803" pitchFamily="18" charset="0"/>
              </a:rPr>
              <a:t> to the </a:t>
            </a:r>
            <a:r>
              <a:rPr lang="it-IT" b="0" u="none" strike="noStrike" dirty="0" err="1">
                <a:solidFill>
                  <a:srgbClr val="000000"/>
                </a:solidFill>
                <a:effectLst/>
                <a:latin typeface="Garamond" panose="02020404030301010803" pitchFamily="18" charset="0"/>
              </a:rPr>
              <a:t>Contracting</a:t>
            </a:r>
            <a:r>
              <a:rPr lang="it-IT" b="0" u="none" strike="noStrike" dirty="0">
                <a:solidFill>
                  <a:srgbClr val="000000"/>
                </a:solidFill>
                <a:effectLst/>
                <a:latin typeface="Garamond" panose="02020404030301010803" pitchFamily="18" charset="0"/>
              </a:rPr>
              <a:t> States, the Court </a:t>
            </a:r>
            <a:r>
              <a:rPr lang="it-IT" b="0" u="none" strike="noStrike" dirty="0" err="1">
                <a:solidFill>
                  <a:srgbClr val="000000"/>
                </a:solidFill>
                <a:effectLst/>
                <a:latin typeface="Garamond" panose="02020404030301010803" pitchFamily="18" charset="0"/>
              </a:rPr>
              <a:t>finds</a:t>
            </a:r>
            <a:r>
              <a:rPr lang="it-IT" b="0" u="none" strike="noStrike" dirty="0">
                <a:solidFill>
                  <a:srgbClr val="000000"/>
                </a:solidFill>
                <a:effectLst/>
                <a:latin typeface="Garamond" panose="02020404030301010803" pitchFamily="18" charset="0"/>
              </a:rPr>
              <a:t> </a:t>
            </a:r>
            <a:r>
              <a:rPr lang="it-IT" b="0" u="none" strike="noStrike" dirty="0" err="1">
                <a:solidFill>
                  <a:srgbClr val="000000"/>
                </a:solidFill>
                <a:effectLst/>
                <a:latin typeface="Garamond" panose="02020404030301010803" pitchFamily="18" charset="0"/>
              </a:rPr>
              <a:t>that</a:t>
            </a:r>
            <a:r>
              <a:rPr lang="it-IT" b="0" u="none" strike="noStrike" dirty="0">
                <a:solidFill>
                  <a:srgbClr val="000000"/>
                </a:solidFill>
                <a:effectLst/>
                <a:latin typeface="Garamond" panose="02020404030301010803" pitchFamily="18" charset="0"/>
              </a:rPr>
              <a:t> the University of </a:t>
            </a:r>
            <a:r>
              <a:rPr lang="it-IT" b="0" u="none" strike="noStrike" dirty="0" err="1">
                <a:solidFill>
                  <a:srgbClr val="000000"/>
                </a:solidFill>
                <a:effectLst/>
                <a:latin typeface="Garamond" panose="02020404030301010803" pitchFamily="18" charset="0"/>
              </a:rPr>
              <a:t>Istanbul’s</a:t>
            </a:r>
            <a:r>
              <a:rPr lang="it-IT" b="0" u="none" strike="noStrike" dirty="0">
                <a:solidFill>
                  <a:srgbClr val="000000"/>
                </a:solidFill>
                <a:effectLst/>
                <a:latin typeface="Garamond" panose="02020404030301010803" pitchFamily="18" charset="0"/>
              </a:rPr>
              <a:t> </a:t>
            </a:r>
            <a:r>
              <a:rPr lang="it-IT" b="0" u="none" strike="noStrike" dirty="0" err="1">
                <a:solidFill>
                  <a:srgbClr val="000000"/>
                </a:solidFill>
                <a:effectLst/>
                <a:latin typeface="Garamond" panose="02020404030301010803" pitchFamily="18" charset="0"/>
              </a:rPr>
              <a:t>regulations</a:t>
            </a:r>
            <a:r>
              <a:rPr lang="it-IT" b="0" u="none" strike="noStrike" dirty="0">
                <a:solidFill>
                  <a:srgbClr val="000000"/>
                </a:solidFill>
                <a:effectLst/>
                <a:latin typeface="Garamond" panose="02020404030301010803" pitchFamily="18" charset="0"/>
              </a:rPr>
              <a:t> </a:t>
            </a:r>
            <a:r>
              <a:rPr lang="it-IT" b="0" u="none" strike="noStrike" dirty="0" err="1">
                <a:solidFill>
                  <a:srgbClr val="000000"/>
                </a:solidFill>
                <a:effectLst/>
                <a:latin typeface="Garamond" panose="02020404030301010803" pitchFamily="18" charset="0"/>
              </a:rPr>
              <a:t>imposing</a:t>
            </a:r>
            <a:r>
              <a:rPr lang="it-IT" b="0" u="none" strike="noStrike" dirty="0">
                <a:solidFill>
                  <a:srgbClr val="000000"/>
                </a:solidFill>
                <a:effectLst/>
                <a:latin typeface="Garamond" panose="02020404030301010803" pitchFamily="18" charset="0"/>
              </a:rPr>
              <a:t> </a:t>
            </a:r>
            <a:r>
              <a:rPr lang="it-IT" b="0" u="none" strike="noStrike" dirty="0" err="1">
                <a:solidFill>
                  <a:srgbClr val="000000"/>
                </a:solidFill>
                <a:effectLst/>
                <a:latin typeface="Garamond" panose="02020404030301010803" pitchFamily="18" charset="0"/>
              </a:rPr>
              <a:t>restrictions</a:t>
            </a:r>
            <a:r>
              <a:rPr lang="it-IT" b="0" u="none" strike="noStrike" dirty="0">
                <a:solidFill>
                  <a:srgbClr val="000000"/>
                </a:solidFill>
                <a:effectLst/>
                <a:latin typeface="Garamond" panose="02020404030301010803" pitchFamily="18" charset="0"/>
              </a:rPr>
              <a:t> on the </a:t>
            </a:r>
            <a:r>
              <a:rPr lang="it-IT" b="0" u="none" strike="noStrike" dirty="0" err="1">
                <a:solidFill>
                  <a:srgbClr val="000000"/>
                </a:solidFill>
                <a:effectLst/>
                <a:latin typeface="Garamond" panose="02020404030301010803" pitchFamily="18" charset="0"/>
              </a:rPr>
              <a:t>wearing</a:t>
            </a:r>
            <a:r>
              <a:rPr lang="it-IT" b="0" u="none" strike="noStrike" dirty="0">
                <a:solidFill>
                  <a:srgbClr val="000000"/>
                </a:solidFill>
                <a:effectLst/>
                <a:latin typeface="Garamond" panose="02020404030301010803" pitchFamily="18" charset="0"/>
              </a:rPr>
              <a:t> of </a:t>
            </a:r>
            <a:r>
              <a:rPr lang="it-IT" b="0" u="none" strike="noStrike" dirty="0" err="1">
                <a:solidFill>
                  <a:srgbClr val="000000"/>
                </a:solidFill>
                <a:effectLst/>
                <a:latin typeface="Garamond" panose="02020404030301010803" pitchFamily="18" charset="0"/>
              </a:rPr>
              <a:t>Islamic</a:t>
            </a:r>
            <a:r>
              <a:rPr lang="it-IT" b="0" u="none" strike="noStrike" dirty="0">
                <a:solidFill>
                  <a:srgbClr val="000000"/>
                </a:solidFill>
                <a:effectLst/>
                <a:latin typeface="Garamond" panose="02020404030301010803" pitchFamily="18" charset="0"/>
              </a:rPr>
              <a:t> </a:t>
            </a:r>
            <a:r>
              <a:rPr lang="it-IT" b="0" u="none" strike="noStrike" dirty="0" err="1">
                <a:solidFill>
                  <a:srgbClr val="000000"/>
                </a:solidFill>
                <a:effectLst/>
                <a:latin typeface="Garamond" panose="02020404030301010803" pitchFamily="18" charset="0"/>
              </a:rPr>
              <a:t>headscarves</a:t>
            </a:r>
            <a:r>
              <a:rPr lang="it-IT" b="0" u="none" strike="noStrike" dirty="0">
                <a:solidFill>
                  <a:srgbClr val="000000"/>
                </a:solidFill>
                <a:effectLst/>
                <a:latin typeface="Garamond" panose="02020404030301010803" pitchFamily="18" charset="0"/>
              </a:rPr>
              <a:t> and the </a:t>
            </a:r>
            <a:r>
              <a:rPr lang="it-IT" b="0" u="none" strike="noStrike" dirty="0" err="1">
                <a:solidFill>
                  <a:srgbClr val="000000"/>
                </a:solidFill>
                <a:effectLst/>
                <a:latin typeface="Garamond" panose="02020404030301010803" pitchFamily="18" charset="0"/>
              </a:rPr>
              <a:t>measures</a:t>
            </a:r>
            <a:r>
              <a:rPr lang="it-IT" b="0" u="none" strike="noStrike" dirty="0">
                <a:solidFill>
                  <a:srgbClr val="000000"/>
                </a:solidFill>
                <a:effectLst/>
                <a:latin typeface="Garamond" panose="02020404030301010803" pitchFamily="18" charset="0"/>
              </a:rPr>
              <a:t> </a:t>
            </a:r>
            <a:r>
              <a:rPr lang="it-IT" b="0" u="none" strike="noStrike" dirty="0" err="1">
                <a:solidFill>
                  <a:srgbClr val="000000"/>
                </a:solidFill>
                <a:effectLst/>
                <a:latin typeface="Garamond" panose="02020404030301010803" pitchFamily="18" charset="0"/>
              </a:rPr>
              <a:t>taken</a:t>
            </a:r>
            <a:r>
              <a:rPr lang="it-IT" b="0" u="none" strike="noStrike" dirty="0">
                <a:solidFill>
                  <a:srgbClr val="000000"/>
                </a:solidFill>
                <a:effectLst/>
                <a:latin typeface="Garamond" panose="02020404030301010803" pitchFamily="18" charset="0"/>
              </a:rPr>
              <a:t> to </a:t>
            </a:r>
            <a:r>
              <a:rPr lang="it-IT" b="0" u="none" strike="noStrike" dirty="0" err="1">
                <a:solidFill>
                  <a:srgbClr val="000000"/>
                </a:solidFill>
                <a:effectLst/>
                <a:latin typeface="Garamond" panose="02020404030301010803" pitchFamily="18" charset="0"/>
              </a:rPr>
              <a:t>implement</a:t>
            </a:r>
            <a:r>
              <a:rPr lang="it-IT" b="0" u="none" strike="noStrike" dirty="0">
                <a:solidFill>
                  <a:srgbClr val="000000"/>
                </a:solidFill>
                <a:effectLst/>
                <a:latin typeface="Garamond" panose="02020404030301010803" pitchFamily="18" charset="0"/>
              </a:rPr>
              <a:t> </a:t>
            </a:r>
            <a:r>
              <a:rPr lang="it-IT" b="0" u="none" strike="noStrike" dirty="0" err="1">
                <a:solidFill>
                  <a:srgbClr val="000000"/>
                </a:solidFill>
                <a:effectLst/>
                <a:latin typeface="Garamond" panose="02020404030301010803" pitchFamily="18" charset="0"/>
              </a:rPr>
              <a:t>them</a:t>
            </a:r>
            <a:r>
              <a:rPr lang="it-IT" b="0" u="none" strike="noStrike" dirty="0">
                <a:solidFill>
                  <a:srgbClr val="000000"/>
                </a:solidFill>
                <a:effectLst/>
                <a:latin typeface="Garamond" panose="02020404030301010803" pitchFamily="18" charset="0"/>
              </a:rPr>
              <a:t> </a:t>
            </a:r>
            <a:r>
              <a:rPr lang="it-IT" b="0" u="none" strike="noStrike" dirty="0" err="1">
                <a:solidFill>
                  <a:srgbClr val="000000"/>
                </a:solidFill>
                <a:effectLst/>
                <a:latin typeface="Garamond" panose="02020404030301010803" pitchFamily="18" charset="0"/>
              </a:rPr>
              <a:t>were</a:t>
            </a:r>
            <a:r>
              <a:rPr lang="it-IT" b="0" u="none" strike="noStrike" dirty="0">
                <a:solidFill>
                  <a:srgbClr val="000000"/>
                </a:solidFill>
                <a:effectLst/>
                <a:latin typeface="Garamond" panose="02020404030301010803" pitchFamily="18" charset="0"/>
              </a:rPr>
              <a:t> </a:t>
            </a:r>
            <a:r>
              <a:rPr lang="it-IT" b="0" u="none" strike="noStrike" dirty="0" err="1">
                <a:solidFill>
                  <a:srgbClr val="000000"/>
                </a:solidFill>
                <a:effectLst/>
                <a:latin typeface="Garamond" panose="02020404030301010803" pitchFamily="18" charset="0"/>
              </a:rPr>
              <a:t>justified</a:t>
            </a:r>
            <a:r>
              <a:rPr lang="it-IT" b="0" u="none" strike="noStrike" dirty="0">
                <a:solidFill>
                  <a:srgbClr val="000000"/>
                </a:solidFill>
                <a:effectLst/>
                <a:latin typeface="Garamond" panose="02020404030301010803" pitchFamily="18" charset="0"/>
              </a:rPr>
              <a:t> in </a:t>
            </a:r>
            <a:r>
              <a:rPr lang="it-IT" b="0" u="none" strike="noStrike" dirty="0" err="1">
                <a:solidFill>
                  <a:srgbClr val="000000"/>
                </a:solidFill>
                <a:effectLst/>
                <a:latin typeface="Garamond" panose="02020404030301010803" pitchFamily="18" charset="0"/>
              </a:rPr>
              <a:t>principle</a:t>
            </a:r>
            <a:r>
              <a:rPr lang="it-IT" b="0" u="none" strike="noStrike" dirty="0">
                <a:solidFill>
                  <a:srgbClr val="000000"/>
                </a:solidFill>
                <a:effectLst/>
                <a:latin typeface="Garamond" panose="02020404030301010803" pitchFamily="18" charset="0"/>
              </a:rPr>
              <a:t> and </a:t>
            </a:r>
            <a:r>
              <a:rPr lang="it-IT" b="0" u="none" strike="noStrike" dirty="0" err="1">
                <a:solidFill>
                  <a:srgbClr val="000000"/>
                </a:solidFill>
                <a:effectLst/>
                <a:latin typeface="Garamond" panose="02020404030301010803" pitchFamily="18" charset="0"/>
              </a:rPr>
              <a:t>proportionate</a:t>
            </a:r>
            <a:r>
              <a:rPr lang="it-IT" b="0" u="none" strike="noStrike" dirty="0">
                <a:solidFill>
                  <a:srgbClr val="000000"/>
                </a:solidFill>
                <a:effectLst/>
                <a:latin typeface="Garamond" panose="02020404030301010803" pitchFamily="18" charset="0"/>
              </a:rPr>
              <a:t> to the </a:t>
            </a:r>
            <a:r>
              <a:rPr lang="it-IT" b="0" u="none" strike="noStrike" dirty="0" err="1">
                <a:solidFill>
                  <a:srgbClr val="000000"/>
                </a:solidFill>
                <a:effectLst/>
                <a:latin typeface="Garamond" panose="02020404030301010803" pitchFamily="18" charset="0"/>
              </a:rPr>
              <a:t>aims</a:t>
            </a:r>
            <a:r>
              <a:rPr lang="it-IT" b="0" u="none" strike="noStrike" dirty="0">
                <a:solidFill>
                  <a:srgbClr val="000000"/>
                </a:solidFill>
                <a:effectLst/>
                <a:latin typeface="Garamond" panose="02020404030301010803" pitchFamily="18" charset="0"/>
              </a:rPr>
              <a:t> </a:t>
            </a:r>
            <a:r>
              <a:rPr lang="it-IT" b="0" u="none" strike="noStrike" dirty="0" err="1">
                <a:solidFill>
                  <a:srgbClr val="000000"/>
                </a:solidFill>
                <a:effectLst/>
                <a:latin typeface="Garamond" panose="02020404030301010803" pitchFamily="18" charset="0"/>
              </a:rPr>
              <a:t>pursued</a:t>
            </a:r>
            <a:r>
              <a:rPr lang="it-IT" b="0" u="none" strike="noStrike" dirty="0">
                <a:solidFill>
                  <a:srgbClr val="000000"/>
                </a:solidFill>
                <a:effectLst/>
                <a:latin typeface="Garamond" panose="02020404030301010803" pitchFamily="18" charset="0"/>
              </a:rPr>
              <a:t> and, </a:t>
            </a:r>
            <a:r>
              <a:rPr lang="it-IT" b="0" u="none" strike="noStrike" dirty="0" err="1">
                <a:solidFill>
                  <a:srgbClr val="000000"/>
                </a:solidFill>
                <a:effectLst/>
                <a:latin typeface="Garamond" panose="02020404030301010803" pitchFamily="18" charset="0"/>
              </a:rPr>
              <a:t>therefore</a:t>
            </a:r>
            <a:r>
              <a:rPr lang="it-IT" b="0" u="none" strike="noStrike" dirty="0">
                <a:solidFill>
                  <a:srgbClr val="000000"/>
                </a:solidFill>
                <a:effectLst/>
                <a:latin typeface="Garamond" panose="02020404030301010803" pitchFamily="18" charset="0"/>
              </a:rPr>
              <a:t>, </a:t>
            </a:r>
            <a:r>
              <a:rPr lang="it-IT" b="0" u="none" strike="noStrike" dirty="0" err="1">
                <a:solidFill>
                  <a:srgbClr val="000000"/>
                </a:solidFill>
                <a:effectLst/>
                <a:latin typeface="Garamond" panose="02020404030301010803" pitchFamily="18" charset="0"/>
              </a:rPr>
              <a:t>could</a:t>
            </a:r>
            <a:r>
              <a:rPr lang="it-IT" b="0" u="none" strike="noStrike" dirty="0">
                <a:solidFill>
                  <a:srgbClr val="000000"/>
                </a:solidFill>
                <a:effectLst/>
                <a:latin typeface="Garamond" panose="02020404030301010803" pitchFamily="18" charset="0"/>
              </a:rPr>
              <a:t> be </a:t>
            </a:r>
            <a:r>
              <a:rPr lang="it-IT" b="0" u="none" strike="noStrike" dirty="0" err="1">
                <a:solidFill>
                  <a:srgbClr val="000000"/>
                </a:solidFill>
                <a:effectLst/>
                <a:latin typeface="Garamond" panose="02020404030301010803" pitchFamily="18" charset="0"/>
              </a:rPr>
              <a:t>regarded</a:t>
            </a:r>
            <a:r>
              <a:rPr lang="it-IT" b="0" u="none" strike="noStrike" dirty="0">
                <a:solidFill>
                  <a:srgbClr val="000000"/>
                </a:solidFill>
                <a:effectLst/>
                <a:latin typeface="Garamond" panose="02020404030301010803" pitchFamily="18" charset="0"/>
              </a:rPr>
              <a:t> </a:t>
            </a:r>
            <a:r>
              <a:rPr lang="it-IT" b="0" u="none" strike="noStrike" dirty="0" err="1">
                <a:solidFill>
                  <a:srgbClr val="000000"/>
                </a:solidFill>
                <a:effectLst/>
                <a:latin typeface="Garamond" panose="02020404030301010803" pitchFamily="18" charset="0"/>
              </a:rPr>
              <a:t>as</a:t>
            </a:r>
            <a:r>
              <a:rPr lang="it-IT" b="0" u="none" strike="noStrike" dirty="0">
                <a:solidFill>
                  <a:srgbClr val="000000"/>
                </a:solidFill>
                <a:effectLst/>
                <a:latin typeface="Garamond" panose="02020404030301010803" pitchFamily="18" charset="0"/>
              </a:rPr>
              <a:t> </a:t>
            </a:r>
            <a:r>
              <a:rPr lang="it-IT" b="1" u="none" strike="noStrike" dirty="0" err="1">
                <a:solidFill>
                  <a:srgbClr val="000000"/>
                </a:solidFill>
                <a:effectLst/>
                <a:latin typeface="Garamond" panose="02020404030301010803" pitchFamily="18" charset="0"/>
              </a:rPr>
              <a:t>necessary</a:t>
            </a:r>
            <a:r>
              <a:rPr lang="it-IT" b="1" u="none" strike="noStrike" dirty="0">
                <a:solidFill>
                  <a:srgbClr val="000000"/>
                </a:solidFill>
                <a:effectLst/>
                <a:latin typeface="Garamond" panose="02020404030301010803" pitchFamily="18" charset="0"/>
              </a:rPr>
              <a:t> in  a </a:t>
            </a:r>
            <a:r>
              <a:rPr lang="it-IT" b="1" u="none" strike="noStrike" dirty="0" err="1">
                <a:solidFill>
                  <a:srgbClr val="000000"/>
                </a:solidFill>
                <a:effectLst/>
                <a:latin typeface="Garamond" panose="02020404030301010803" pitchFamily="18" charset="0"/>
              </a:rPr>
              <a:t>democratic</a:t>
            </a:r>
            <a:r>
              <a:rPr lang="it-IT" b="1" u="none" strike="noStrike" dirty="0">
                <a:solidFill>
                  <a:srgbClr val="000000"/>
                </a:solidFill>
                <a:effectLst/>
                <a:latin typeface="Garamond" panose="02020404030301010803" pitchFamily="18" charset="0"/>
              </a:rPr>
              <a:t> society</a:t>
            </a:r>
            <a:r>
              <a:rPr lang="it-IT" dirty="0">
                <a:solidFill>
                  <a:srgbClr val="000000"/>
                </a:solidFill>
                <a:latin typeface="Garamond" panose="02020404030301010803" pitchFamily="18" charset="0"/>
              </a:rPr>
              <a:t>»</a:t>
            </a:r>
            <a:r>
              <a:rPr lang="it-IT" b="0" u="none" strike="noStrike" dirty="0">
                <a:solidFill>
                  <a:srgbClr val="000000"/>
                </a:solidFill>
                <a:effectLst/>
                <a:latin typeface="Garamond" panose="02020404030301010803" pitchFamily="18" charset="0"/>
              </a:rPr>
              <a:t> (§ 114).</a:t>
            </a:r>
          </a:p>
          <a:p>
            <a:pPr marL="0" indent="0" algn="just">
              <a:buNone/>
            </a:pPr>
            <a:endParaRPr lang="it-IT" dirty="0">
              <a:solidFill>
                <a:srgbClr val="000000"/>
              </a:solidFill>
              <a:latin typeface="Garamond" panose="02020404030301010803" pitchFamily="18" charset="0"/>
            </a:endParaRPr>
          </a:p>
          <a:p>
            <a:pPr algn="just">
              <a:buFont typeface="Wingdings" pitchFamily="2" charset="2"/>
              <a:buChar char="à"/>
            </a:pPr>
            <a:r>
              <a:rPr lang="it-IT" dirty="0">
                <a:solidFill>
                  <a:srgbClr val="000000"/>
                </a:solidFill>
                <a:latin typeface="Garamond" panose="02020404030301010803" pitchFamily="18" charset="0"/>
                <a:sym typeface="Wingdings" pitchFamily="2" charset="2"/>
              </a:rPr>
              <a:t> Opinione dissenziente del giudice </a:t>
            </a:r>
            <a:r>
              <a:rPr lang="it-IT" dirty="0" err="1">
                <a:solidFill>
                  <a:srgbClr val="000000"/>
                </a:solidFill>
                <a:latin typeface="Garamond" panose="02020404030301010803" pitchFamily="18" charset="0"/>
                <a:sym typeface="Wingdings" pitchFamily="2" charset="2"/>
              </a:rPr>
              <a:t>Tulkens</a:t>
            </a:r>
            <a:r>
              <a:rPr lang="it-IT" dirty="0">
                <a:solidFill>
                  <a:srgbClr val="000000"/>
                </a:solidFill>
                <a:latin typeface="Garamond" panose="02020404030301010803" pitchFamily="18" charset="0"/>
                <a:sym typeface="Wingdings" pitchFamily="2" charset="2"/>
              </a:rPr>
              <a:t> </a:t>
            </a:r>
            <a:endParaRPr lang="it-IT" b="0" u="none" strike="noStrike" dirty="0">
              <a:solidFill>
                <a:srgbClr val="000000"/>
              </a:solidFill>
              <a:effectLst/>
              <a:latin typeface="Garamond" panose="02020404030301010803" pitchFamily="18" charset="0"/>
            </a:endParaRPr>
          </a:p>
          <a:p>
            <a:pPr marL="0" indent="0">
              <a:buNone/>
            </a:pPr>
            <a:endParaRPr lang="it-IT" dirty="0"/>
          </a:p>
        </p:txBody>
      </p:sp>
      <p:pic>
        <p:nvPicPr>
          <p:cNvPr id="2" name="Immagine 1">
            <a:extLst>
              <a:ext uri="{FF2B5EF4-FFF2-40B4-BE49-F238E27FC236}">
                <a16:creationId xmlns:a16="http://schemas.microsoft.com/office/drawing/2014/main" id="{FD4C1D5D-7B40-B77E-5E5D-1DF0C04A0E70}"/>
              </a:ext>
            </a:extLst>
          </p:cNvPr>
          <p:cNvPicPr>
            <a:picLocks noChangeAspect="1"/>
          </p:cNvPicPr>
          <p:nvPr/>
        </p:nvPicPr>
        <p:blipFill>
          <a:blip r:embed="rId2"/>
          <a:stretch>
            <a:fillRect/>
          </a:stretch>
        </p:blipFill>
        <p:spPr>
          <a:xfrm>
            <a:off x="0" y="-4763"/>
            <a:ext cx="12192000" cy="1206265"/>
          </a:xfrm>
          <a:prstGeom prst="rect">
            <a:avLst/>
          </a:prstGeom>
        </p:spPr>
      </p:pic>
    </p:spTree>
    <p:extLst>
      <p:ext uri="{BB962C8B-B14F-4D97-AF65-F5344CB8AC3E}">
        <p14:creationId xmlns:p14="http://schemas.microsoft.com/office/powerpoint/2010/main" val="292056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0CF7317-4A4E-4109-45E7-4612DF993E28}"/>
              </a:ext>
            </a:extLst>
          </p:cNvPr>
          <p:cNvSpPr>
            <a:spLocks noGrp="1"/>
          </p:cNvSpPr>
          <p:nvPr>
            <p:ph idx="1"/>
          </p:nvPr>
        </p:nvSpPr>
        <p:spPr>
          <a:xfrm>
            <a:off x="540327" y="1620983"/>
            <a:ext cx="11263746" cy="4634344"/>
          </a:xfrm>
        </p:spPr>
        <p:txBody>
          <a:bodyPr>
            <a:normAutofit/>
          </a:bodyPr>
          <a:lstStyle/>
          <a:p>
            <a:r>
              <a:rPr lang="it-IT" sz="2800" b="1" u="none" strike="noStrike" dirty="0">
                <a:solidFill>
                  <a:srgbClr val="1A1A1A"/>
                </a:solidFill>
                <a:effectLst/>
                <a:latin typeface="Garamond" panose="02020404030301010803" pitchFamily="18" charset="0"/>
              </a:rPr>
              <a:t>2008</a:t>
            </a:r>
            <a:r>
              <a:rPr lang="it-IT" sz="2800" b="0" u="none" strike="noStrike" dirty="0">
                <a:solidFill>
                  <a:srgbClr val="1A1A1A"/>
                </a:solidFill>
                <a:effectLst/>
                <a:latin typeface="Garamond" panose="02020404030301010803" pitchFamily="18" charset="0"/>
              </a:rPr>
              <a:t>: AKP propone due emendamenti alla costituzione. Art. 10</a:t>
            </a:r>
            <a:r>
              <a:rPr lang="it-IT" sz="2800" dirty="0">
                <a:solidFill>
                  <a:srgbClr val="111111"/>
                </a:solidFill>
                <a:effectLst/>
                <a:latin typeface="Garamond" panose="02020404030301010803" pitchFamily="18" charset="0"/>
              </a:rPr>
              <a:t> “[t]he state </a:t>
            </a:r>
            <a:r>
              <a:rPr lang="it-IT" sz="2800" dirty="0" err="1">
                <a:solidFill>
                  <a:srgbClr val="111111"/>
                </a:solidFill>
                <a:effectLst/>
                <a:latin typeface="Garamond" panose="02020404030301010803" pitchFamily="18" charset="0"/>
              </a:rPr>
              <a:t>is</a:t>
            </a:r>
            <a:r>
              <a:rPr lang="it-IT" sz="2800" dirty="0">
                <a:solidFill>
                  <a:srgbClr val="111111"/>
                </a:solidFill>
                <a:effectLst/>
                <a:latin typeface="Garamond" panose="02020404030301010803" pitchFamily="18" charset="0"/>
              </a:rPr>
              <a:t> to </a:t>
            </a:r>
            <a:r>
              <a:rPr lang="it-IT" sz="2800" dirty="0" err="1">
                <a:solidFill>
                  <a:srgbClr val="111111"/>
                </a:solidFill>
                <a:effectLst/>
                <a:latin typeface="Garamond" panose="02020404030301010803" pitchFamily="18" charset="0"/>
              </a:rPr>
              <a:t>observe</a:t>
            </a:r>
            <a:r>
              <a:rPr lang="it-IT" sz="2800" dirty="0">
                <a:solidFill>
                  <a:srgbClr val="111111"/>
                </a:solidFill>
                <a:effectLst/>
                <a:latin typeface="Garamond" panose="02020404030301010803" pitchFamily="18" charset="0"/>
              </a:rPr>
              <a:t> the equality </a:t>
            </a:r>
            <a:r>
              <a:rPr lang="it-IT" sz="2800" dirty="0" err="1">
                <a:solidFill>
                  <a:srgbClr val="111111"/>
                </a:solidFill>
                <a:effectLst/>
                <a:latin typeface="Garamond" panose="02020404030301010803" pitchFamily="18" charset="0"/>
              </a:rPr>
              <a:t>principle</a:t>
            </a:r>
            <a:r>
              <a:rPr lang="it-IT" sz="2800" dirty="0">
                <a:solidFill>
                  <a:srgbClr val="111111"/>
                </a:solidFill>
                <a:effectLst/>
                <a:latin typeface="Garamond" panose="02020404030301010803" pitchFamily="18" charset="0"/>
              </a:rPr>
              <a:t> in </a:t>
            </a:r>
            <a:r>
              <a:rPr lang="it-IT" sz="2800" dirty="0" err="1">
                <a:solidFill>
                  <a:srgbClr val="111111"/>
                </a:solidFill>
                <a:effectLst/>
                <a:latin typeface="Garamond" panose="02020404030301010803" pitchFamily="18" charset="0"/>
              </a:rPr>
              <a:t>its</a:t>
            </a:r>
            <a:r>
              <a:rPr lang="it-IT" sz="2800" dirty="0">
                <a:solidFill>
                  <a:srgbClr val="111111"/>
                </a:solidFill>
                <a:effectLst/>
                <a:latin typeface="Garamond" panose="02020404030301010803" pitchFamily="18" charset="0"/>
              </a:rPr>
              <a:t> </a:t>
            </a:r>
            <a:r>
              <a:rPr lang="it-IT" sz="2800" dirty="0" err="1">
                <a:solidFill>
                  <a:srgbClr val="111111"/>
                </a:solidFill>
                <a:effectLst/>
                <a:latin typeface="Garamond" panose="02020404030301010803" pitchFamily="18" charset="0"/>
              </a:rPr>
              <a:t>provision</a:t>
            </a:r>
            <a:r>
              <a:rPr lang="it-IT" sz="2800" dirty="0">
                <a:solidFill>
                  <a:srgbClr val="111111"/>
                </a:solidFill>
                <a:effectLst/>
                <a:latin typeface="Garamond" panose="02020404030301010803" pitchFamily="18" charset="0"/>
              </a:rPr>
              <a:t> of </a:t>
            </a:r>
            <a:r>
              <a:rPr lang="it-IT" sz="2800" dirty="0" err="1">
                <a:solidFill>
                  <a:srgbClr val="111111"/>
                </a:solidFill>
                <a:effectLst/>
                <a:latin typeface="Garamond" panose="02020404030301010803" pitchFamily="18" charset="0"/>
              </a:rPr>
              <a:t>all</a:t>
            </a:r>
            <a:r>
              <a:rPr lang="it-IT" sz="2800" dirty="0">
                <a:solidFill>
                  <a:srgbClr val="111111"/>
                </a:solidFill>
                <a:effectLst/>
                <a:latin typeface="Garamond" panose="02020404030301010803" pitchFamily="18" charset="0"/>
              </a:rPr>
              <a:t> public services.” , Art. 42, “no one </a:t>
            </a:r>
            <a:r>
              <a:rPr lang="it-IT" sz="2800" dirty="0" err="1">
                <a:solidFill>
                  <a:srgbClr val="111111"/>
                </a:solidFill>
                <a:effectLst/>
                <a:latin typeface="Garamond" panose="02020404030301010803" pitchFamily="18" charset="0"/>
              </a:rPr>
              <a:t>could</a:t>
            </a:r>
            <a:r>
              <a:rPr lang="it-IT" sz="2800" dirty="0">
                <a:solidFill>
                  <a:srgbClr val="111111"/>
                </a:solidFill>
                <a:effectLst/>
                <a:latin typeface="Garamond" panose="02020404030301010803" pitchFamily="18" charset="0"/>
              </a:rPr>
              <a:t> be </a:t>
            </a:r>
            <a:r>
              <a:rPr lang="it-IT" sz="2800" dirty="0" err="1">
                <a:solidFill>
                  <a:srgbClr val="111111"/>
                </a:solidFill>
                <a:effectLst/>
                <a:latin typeface="Garamond" panose="02020404030301010803" pitchFamily="18" charset="0"/>
              </a:rPr>
              <a:t>deprived</a:t>
            </a:r>
            <a:r>
              <a:rPr lang="it-IT" sz="2800" dirty="0">
                <a:solidFill>
                  <a:srgbClr val="111111"/>
                </a:solidFill>
                <a:effectLst/>
                <a:latin typeface="Garamond" panose="02020404030301010803" pitchFamily="18" charset="0"/>
              </a:rPr>
              <a:t> of the </a:t>
            </a:r>
            <a:r>
              <a:rPr lang="it-IT" sz="2800" dirty="0" err="1">
                <a:solidFill>
                  <a:srgbClr val="111111"/>
                </a:solidFill>
                <a:effectLst/>
                <a:latin typeface="Garamond" panose="02020404030301010803" pitchFamily="18" charset="0"/>
              </a:rPr>
              <a:t>right</a:t>
            </a:r>
            <a:r>
              <a:rPr lang="it-IT" sz="2800" dirty="0">
                <a:solidFill>
                  <a:srgbClr val="111111"/>
                </a:solidFill>
                <a:effectLst/>
                <a:latin typeface="Garamond" panose="02020404030301010803" pitchFamily="18" charset="0"/>
              </a:rPr>
              <a:t> to a </a:t>
            </a:r>
            <a:r>
              <a:rPr lang="it-IT" sz="2800" dirty="0" err="1">
                <a:solidFill>
                  <a:srgbClr val="111111"/>
                </a:solidFill>
                <a:effectLst/>
                <a:latin typeface="Garamond" panose="02020404030301010803" pitchFamily="18" charset="0"/>
              </a:rPr>
              <a:t>university</a:t>
            </a:r>
            <a:r>
              <a:rPr lang="it-IT" sz="2800" dirty="0">
                <a:solidFill>
                  <a:srgbClr val="111111"/>
                </a:solidFill>
                <a:effectLst/>
                <a:latin typeface="Garamond" panose="02020404030301010803" pitchFamily="18" charset="0"/>
              </a:rPr>
              <a:t> </a:t>
            </a:r>
            <a:r>
              <a:rPr lang="it-IT" sz="2800" dirty="0" err="1">
                <a:solidFill>
                  <a:srgbClr val="111111"/>
                </a:solidFill>
                <a:effectLst/>
                <a:latin typeface="Garamond" panose="02020404030301010803" pitchFamily="18" charset="0"/>
              </a:rPr>
              <a:t>education</a:t>
            </a:r>
            <a:r>
              <a:rPr lang="it-IT" sz="2800" dirty="0">
                <a:solidFill>
                  <a:srgbClr val="111111"/>
                </a:solidFill>
                <a:effectLst/>
                <a:latin typeface="Garamond" panose="02020404030301010803" pitchFamily="18" charset="0"/>
              </a:rPr>
              <a:t> for a </a:t>
            </a:r>
            <a:r>
              <a:rPr lang="it-IT" sz="2800" dirty="0" err="1">
                <a:solidFill>
                  <a:srgbClr val="111111"/>
                </a:solidFill>
                <a:effectLst/>
                <a:latin typeface="Garamond" panose="02020404030301010803" pitchFamily="18" charset="0"/>
              </a:rPr>
              <a:t>reason</a:t>
            </a:r>
            <a:r>
              <a:rPr lang="it-IT" sz="2800" dirty="0">
                <a:solidFill>
                  <a:srgbClr val="111111"/>
                </a:solidFill>
                <a:effectLst/>
                <a:latin typeface="Garamond" panose="02020404030301010803" pitchFamily="18" charset="0"/>
              </a:rPr>
              <a:t> </a:t>
            </a:r>
            <a:r>
              <a:rPr lang="it-IT" sz="2800" dirty="0" err="1">
                <a:solidFill>
                  <a:srgbClr val="111111"/>
                </a:solidFill>
                <a:effectLst/>
                <a:latin typeface="Garamond" panose="02020404030301010803" pitchFamily="18" charset="0"/>
              </a:rPr>
              <a:t>other</a:t>
            </a:r>
            <a:r>
              <a:rPr lang="it-IT" sz="2800" dirty="0">
                <a:solidFill>
                  <a:srgbClr val="111111"/>
                </a:solidFill>
                <a:effectLst/>
                <a:latin typeface="Garamond" panose="02020404030301010803" pitchFamily="18" charset="0"/>
              </a:rPr>
              <a:t> </a:t>
            </a:r>
            <a:r>
              <a:rPr lang="it-IT" sz="2800" dirty="0" err="1">
                <a:solidFill>
                  <a:srgbClr val="111111"/>
                </a:solidFill>
                <a:effectLst/>
                <a:latin typeface="Garamond" panose="02020404030301010803" pitchFamily="18" charset="0"/>
              </a:rPr>
              <a:t>than</a:t>
            </a:r>
            <a:r>
              <a:rPr lang="it-IT" sz="2800" dirty="0">
                <a:solidFill>
                  <a:srgbClr val="111111"/>
                </a:solidFill>
                <a:effectLst/>
                <a:latin typeface="Garamond" panose="02020404030301010803" pitchFamily="18" charset="0"/>
              </a:rPr>
              <a:t> </a:t>
            </a:r>
            <a:r>
              <a:rPr lang="it-IT" sz="2800" dirty="0" err="1">
                <a:solidFill>
                  <a:srgbClr val="111111"/>
                </a:solidFill>
                <a:effectLst/>
                <a:latin typeface="Garamond" panose="02020404030301010803" pitchFamily="18" charset="0"/>
              </a:rPr>
              <a:t>those</a:t>
            </a:r>
            <a:r>
              <a:rPr lang="it-IT" sz="2800" dirty="0">
                <a:solidFill>
                  <a:srgbClr val="111111"/>
                </a:solidFill>
                <a:effectLst/>
                <a:latin typeface="Garamond" panose="02020404030301010803" pitchFamily="18" charset="0"/>
              </a:rPr>
              <a:t> </a:t>
            </a:r>
            <a:r>
              <a:rPr lang="it-IT" sz="2800" u="sng" dirty="0" err="1">
                <a:solidFill>
                  <a:srgbClr val="111111"/>
                </a:solidFill>
                <a:effectLst/>
                <a:latin typeface="Garamond" panose="02020404030301010803" pitchFamily="18" charset="0"/>
              </a:rPr>
              <a:t>explicitly</a:t>
            </a:r>
            <a:r>
              <a:rPr lang="it-IT" sz="2800" u="sng" dirty="0">
                <a:solidFill>
                  <a:srgbClr val="111111"/>
                </a:solidFill>
                <a:effectLst/>
                <a:latin typeface="Garamond" panose="02020404030301010803" pitchFamily="18" charset="0"/>
              </a:rPr>
              <a:t> </a:t>
            </a:r>
            <a:r>
              <a:rPr lang="it-IT" sz="2800" u="sng" dirty="0" err="1">
                <a:solidFill>
                  <a:srgbClr val="111111"/>
                </a:solidFill>
                <a:effectLst/>
                <a:latin typeface="Garamond" panose="02020404030301010803" pitchFamily="18" charset="0"/>
              </a:rPr>
              <a:t>stated</a:t>
            </a:r>
            <a:r>
              <a:rPr lang="it-IT" sz="2800" u="sng" dirty="0">
                <a:solidFill>
                  <a:srgbClr val="111111"/>
                </a:solidFill>
                <a:effectLst/>
                <a:latin typeface="Garamond" panose="02020404030301010803" pitchFamily="18" charset="0"/>
              </a:rPr>
              <a:t> in the </a:t>
            </a:r>
            <a:r>
              <a:rPr lang="it-IT" sz="2800" u="sng" dirty="0" err="1">
                <a:solidFill>
                  <a:srgbClr val="111111"/>
                </a:solidFill>
                <a:effectLst/>
                <a:latin typeface="Garamond" panose="02020404030301010803" pitchFamily="18" charset="0"/>
              </a:rPr>
              <a:t>laws</a:t>
            </a:r>
            <a:r>
              <a:rPr lang="it-IT" sz="2800" dirty="0">
                <a:solidFill>
                  <a:srgbClr val="111111"/>
                </a:solidFill>
                <a:effectLst/>
                <a:latin typeface="Garamond" panose="02020404030301010803" pitchFamily="18" charset="0"/>
              </a:rPr>
              <a:t>.”</a:t>
            </a:r>
            <a:r>
              <a:rPr lang="it-IT" sz="2800" dirty="0">
                <a:solidFill>
                  <a:srgbClr val="111111"/>
                </a:solidFill>
                <a:latin typeface="Garamond" panose="02020404030301010803" pitchFamily="18" charset="0"/>
              </a:rPr>
              <a:t> </a:t>
            </a:r>
            <a:r>
              <a:rPr lang="it-IT" sz="2800" dirty="0">
                <a:solidFill>
                  <a:srgbClr val="1A1A1A"/>
                </a:solidFill>
                <a:latin typeface="Garamond" panose="02020404030301010803" pitchFamily="18" charset="0"/>
              </a:rPr>
              <a:t>Emendamenti dichiarati illegittimi</a:t>
            </a:r>
            <a:r>
              <a:rPr lang="it-IT" sz="2800" b="0" u="none" strike="noStrike" dirty="0">
                <a:solidFill>
                  <a:srgbClr val="1A1A1A"/>
                </a:solidFill>
                <a:effectLst/>
                <a:latin typeface="Garamond" panose="02020404030301010803" pitchFamily="18" charset="0"/>
              </a:rPr>
              <a:t> dalla Corte costituzionale in quanto violavano il principio di laicità.</a:t>
            </a:r>
          </a:p>
          <a:p>
            <a:pPr algn="just">
              <a:buFont typeface="Wingdings" pitchFamily="2" charset="2"/>
              <a:buChar char="§"/>
            </a:pPr>
            <a:r>
              <a:rPr lang="it-IT" sz="2800" b="1" i="0" u="none" strike="noStrike" dirty="0">
                <a:solidFill>
                  <a:srgbClr val="000000"/>
                </a:solidFill>
                <a:effectLst/>
                <a:latin typeface="Garamond" panose="02020404030301010803" pitchFamily="18" charset="0"/>
              </a:rPr>
              <a:t>Il divieto è stato progressivamente tolto nell’amministrazione pubblica (2013); nelle scuole superiori (2014); nelle forze armate e in </a:t>
            </a:r>
            <a:r>
              <a:rPr lang="it-IT" sz="2800" b="1" dirty="0">
                <a:solidFill>
                  <a:srgbClr val="000000"/>
                </a:solidFill>
                <a:latin typeface="Garamond" panose="02020404030301010803" pitchFamily="18" charset="0"/>
              </a:rPr>
              <a:t>polizia (2017) </a:t>
            </a:r>
          </a:p>
          <a:p>
            <a:pPr algn="just">
              <a:buFont typeface="Wingdings" pitchFamily="2" charset="2"/>
              <a:buChar char="§"/>
            </a:pPr>
            <a:r>
              <a:rPr lang="it-IT" sz="2800" b="1" dirty="0">
                <a:solidFill>
                  <a:srgbClr val="000000"/>
                </a:solidFill>
                <a:latin typeface="Garamond" panose="02020404030301010803" pitchFamily="18" charset="0"/>
              </a:rPr>
              <a:t>2022-2023: nuova proposta di emendamento costituzionale da parte dell’AKP</a:t>
            </a:r>
            <a:r>
              <a:rPr lang="it-IT" sz="2800" b="1">
                <a:solidFill>
                  <a:srgbClr val="000000"/>
                </a:solidFill>
                <a:latin typeface="Garamond" panose="02020404030301010803" pitchFamily="18" charset="0"/>
              </a:rPr>
              <a:t>, artt. </a:t>
            </a:r>
            <a:r>
              <a:rPr lang="it-IT" sz="2800" b="1" dirty="0">
                <a:solidFill>
                  <a:srgbClr val="000000"/>
                </a:solidFill>
                <a:latin typeface="Garamond" panose="02020404030301010803" pitchFamily="18" charset="0"/>
              </a:rPr>
              <a:t>24 e 41 Cost</a:t>
            </a:r>
            <a:endParaRPr lang="it-IT" sz="2800" b="1" i="0" u="none" strike="noStrike" dirty="0">
              <a:solidFill>
                <a:srgbClr val="000000"/>
              </a:solidFill>
              <a:effectLst/>
              <a:latin typeface="Garamond" panose="02020404030301010803" pitchFamily="18" charset="0"/>
            </a:endParaRPr>
          </a:p>
          <a:p>
            <a:endParaRPr lang="it-IT" dirty="0"/>
          </a:p>
        </p:txBody>
      </p:sp>
      <p:pic>
        <p:nvPicPr>
          <p:cNvPr id="2" name="Immagine 1">
            <a:extLst>
              <a:ext uri="{FF2B5EF4-FFF2-40B4-BE49-F238E27FC236}">
                <a16:creationId xmlns:a16="http://schemas.microsoft.com/office/drawing/2014/main" id="{F1FE99BB-CCC5-382C-2BEA-F3DEC71ED8A4}"/>
              </a:ext>
            </a:extLst>
          </p:cNvPr>
          <p:cNvPicPr>
            <a:picLocks noChangeAspect="1"/>
          </p:cNvPicPr>
          <p:nvPr/>
        </p:nvPicPr>
        <p:blipFill>
          <a:blip r:embed="rId2"/>
          <a:stretch>
            <a:fillRect/>
          </a:stretch>
        </p:blipFill>
        <p:spPr>
          <a:xfrm>
            <a:off x="0" y="-4763"/>
            <a:ext cx="12192000" cy="1206265"/>
          </a:xfrm>
          <a:prstGeom prst="rect">
            <a:avLst/>
          </a:prstGeom>
        </p:spPr>
      </p:pic>
    </p:spTree>
    <p:extLst>
      <p:ext uri="{BB962C8B-B14F-4D97-AF65-F5344CB8AC3E}">
        <p14:creationId xmlns:p14="http://schemas.microsoft.com/office/powerpoint/2010/main" val="404810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ADD7E5-F898-2A65-C9E8-8FB106F18A9A}"/>
              </a:ext>
            </a:extLst>
          </p:cNvPr>
          <p:cNvSpPr>
            <a:spLocks noGrp="1"/>
          </p:cNvSpPr>
          <p:nvPr>
            <p:ph type="title"/>
          </p:nvPr>
        </p:nvSpPr>
        <p:spPr/>
        <p:txBody>
          <a:bodyPr>
            <a:normAutofit fontScale="90000"/>
          </a:bodyPr>
          <a:lstStyle/>
          <a:p>
            <a:r>
              <a:rPr lang="it-IT" dirty="0"/>
              <a:t>L’altro volto della </a:t>
            </a:r>
            <a:r>
              <a:rPr lang="it-IT" i="1" dirty="0"/>
              <a:t>laiklik</a:t>
            </a:r>
            <a:r>
              <a:rPr lang="it-IT" dirty="0"/>
              <a:t>: il «millet nascosto» e il ruolo dell’Islam nella costruzione dell’identità nazionale turca</a:t>
            </a:r>
          </a:p>
        </p:txBody>
      </p:sp>
      <p:sp>
        <p:nvSpPr>
          <p:cNvPr id="3" name="Segnaposto contenuto 2">
            <a:extLst>
              <a:ext uri="{FF2B5EF4-FFF2-40B4-BE49-F238E27FC236}">
                <a16:creationId xmlns:a16="http://schemas.microsoft.com/office/drawing/2014/main" id="{BAA0016A-AB49-80F8-9F60-7DD8DFE1F2D4}"/>
              </a:ext>
            </a:extLst>
          </p:cNvPr>
          <p:cNvSpPr>
            <a:spLocks noGrp="1"/>
          </p:cNvSpPr>
          <p:nvPr>
            <p:ph idx="1"/>
          </p:nvPr>
        </p:nvSpPr>
        <p:spPr>
          <a:xfrm>
            <a:off x="290945" y="2265218"/>
            <a:ext cx="11553393" cy="3911745"/>
          </a:xfrm>
        </p:spPr>
        <p:txBody>
          <a:bodyPr>
            <a:normAutofit lnSpcReduction="10000"/>
          </a:bodyPr>
          <a:lstStyle/>
          <a:p>
            <a:pPr marL="0" indent="0">
              <a:buNone/>
            </a:pPr>
            <a:r>
              <a:rPr lang="it-IT" sz="2400" dirty="0">
                <a:effectLst/>
                <a:latin typeface="Garamond" panose="02020404030301010803" pitchFamily="18" charset="0"/>
                <a:ea typeface="Calibri" panose="020F0502020204030204" pitchFamily="34" charset="0"/>
                <a:cs typeface="Times New Roman" panose="02020603050405020304" pitchFamily="18" charset="0"/>
              </a:rPr>
              <a:t>Se, da un lato, l’affermazione del principio di </a:t>
            </a:r>
            <a:r>
              <a:rPr lang="it-IT" sz="2400" i="1" dirty="0">
                <a:effectLst/>
                <a:latin typeface="Garamond" panose="02020404030301010803" pitchFamily="18" charset="0"/>
                <a:ea typeface="Calibri" panose="020F0502020204030204" pitchFamily="34" charset="0"/>
                <a:cs typeface="Times New Roman" panose="02020603050405020304" pitchFamily="18" charset="0"/>
              </a:rPr>
              <a:t>laiklik</a:t>
            </a:r>
            <a:r>
              <a:rPr lang="it-IT" sz="2400" dirty="0">
                <a:effectLst/>
                <a:latin typeface="Garamond" panose="02020404030301010803" pitchFamily="18" charset="0"/>
                <a:ea typeface="Calibri" panose="020F0502020204030204" pitchFamily="34" charset="0"/>
                <a:cs typeface="Times New Roman" panose="02020603050405020304" pitchFamily="18" charset="0"/>
              </a:rPr>
              <a:t> segna un punto di cesura con il confessionismo ottomano, negando alla religione ogni rilievo politico e giuridico; dall’altro il modello turco di laicità fa uso della religione di maggioranza come strumento di </a:t>
            </a:r>
            <a:r>
              <a:rPr lang="it-IT" sz="2400" i="1" dirty="0">
                <a:effectLst/>
                <a:latin typeface="Garamond" panose="02020404030301010803" pitchFamily="18" charset="0"/>
                <a:ea typeface="Calibri" panose="020F0502020204030204" pitchFamily="34" charset="0"/>
                <a:cs typeface="Times New Roman" panose="02020603050405020304" pitchFamily="18" charset="0"/>
              </a:rPr>
              <a:t>nation building</a:t>
            </a:r>
            <a:r>
              <a:rPr lang="it-IT" sz="2400" dirty="0">
                <a:effectLst/>
                <a:latin typeface="Garamond" panose="02020404030301010803" pitchFamily="18" charset="0"/>
                <a:ea typeface="Calibri" panose="020F0502020204030204" pitchFamily="34" charset="0"/>
                <a:cs typeface="Times New Roman" panose="02020603050405020304" pitchFamily="18" charset="0"/>
              </a:rPr>
              <a:t>. </a:t>
            </a:r>
          </a:p>
          <a:p>
            <a:pPr marL="0" indent="0">
              <a:buNone/>
            </a:pPr>
            <a:endParaRPr lang="it-IT" sz="2400" dirty="0">
              <a:latin typeface="Garamond" panose="02020404030301010803" pitchFamily="18" charset="0"/>
              <a:ea typeface="Calibri" panose="020F0502020204030204" pitchFamily="34" charset="0"/>
              <a:cs typeface="Times New Roman" panose="02020603050405020304" pitchFamily="18" charset="0"/>
            </a:endParaRPr>
          </a:p>
          <a:p>
            <a:pPr>
              <a:buFont typeface="Wingdings" pitchFamily="2" charset="2"/>
              <a:buChar char="à"/>
            </a:pPr>
            <a:r>
              <a:rPr lang="it-IT" sz="2400" dirty="0">
                <a:effectLst/>
                <a:latin typeface="Garamond" panose="02020404030301010803" pitchFamily="18" charset="0"/>
                <a:ea typeface="Calibri" panose="020F0502020204030204" pitchFamily="34" charset="0"/>
                <a:cs typeface="Times New Roman" panose="02020603050405020304" pitchFamily="18" charset="0"/>
                <a:sym typeface="Wingdings" pitchFamily="2" charset="2"/>
              </a:rPr>
              <a:t> Sintesi Turco-islamica</a:t>
            </a:r>
            <a:r>
              <a:rPr lang="en-US" sz="1800"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Türk-İslam</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sentezi</a:t>
            </a:r>
            <a:r>
              <a:rPr lang="en-US" sz="1800" dirty="0">
                <a:effectLst/>
                <a:latin typeface="Times New Roman" panose="02020603050405020304" pitchFamily="18" charset="0"/>
                <a:ea typeface="Times New Roman" panose="02020603050405020304" pitchFamily="18" charset="0"/>
              </a:rPr>
              <a:t>)</a:t>
            </a:r>
          </a:p>
          <a:p>
            <a:pPr marL="0" indent="0">
              <a:buNone/>
            </a:pPr>
            <a:endParaRPr lang="it-IT" sz="2400" dirty="0">
              <a:latin typeface="Garamond" panose="02020404030301010803" pitchFamily="18" charset="0"/>
              <a:ea typeface="Calibri" panose="020F0502020204030204" pitchFamily="34" charset="0"/>
              <a:cs typeface="Times New Roman" panose="02020603050405020304" pitchFamily="18" charset="0"/>
            </a:endParaRPr>
          </a:p>
          <a:p>
            <a:pPr marL="0" indent="0">
              <a:buNone/>
            </a:pPr>
            <a:r>
              <a:rPr lang="it-IT" sz="2400" dirty="0">
                <a:effectLst/>
                <a:latin typeface="Garamond" panose="02020404030301010803" pitchFamily="18" charset="0"/>
                <a:ea typeface="Calibri" panose="020F0502020204030204" pitchFamily="34" charset="0"/>
                <a:cs typeface="Times New Roman" panose="02020603050405020304" pitchFamily="18" charset="0"/>
              </a:rPr>
              <a:t>Sin dall’instaurazione della Repubblica, il legame tra tradizione islamica (sunnita) e identità turca si è rafforzato. Sebbene l’</a:t>
            </a:r>
            <a:r>
              <a:rPr lang="it-IT" sz="2400" i="1" dirty="0">
                <a:effectLst/>
                <a:latin typeface="Garamond" panose="02020404030301010803" pitchFamily="18" charset="0"/>
                <a:ea typeface="Calibri" panose="020F0502020204030204" pitchFamily="34" charset="0"/>
                <a:cs typeface="Times New Roman" panose="02020603050405020304" pitchFamily="18" charset="0"/>
              </a:rPr>
              <a:t>élite </a:t>
            </a:r>
            <a:r>
              <a:rPr lang="it-IT" sz="2400" dirty="0">
                <a:effectLst/>
                <a:latin typeface="Garamond" panose="02020404030301010803" pitchFamily="18" charset="0"/>
                <a:ea typeface="Calibri" panose="020F0502020204030204" pitchFamily="34" charset="0"/>
                <a:cs typeface="Times New Roman" panose="02020603050405020304" pitchFamily="18" charset="0"/>
              </a:rPr>
              <a:t>kemalista abbia promosso l’immagine di un cittadino turco “civilizzato”, non più in balia di superstizioni e della religione,</a:t>
            </a:r>
            <a:r>
              <a:rPr lang="it-IT" sz="2400" baseline="30000" dirty="0">
                <a:effectLst/>
                <a:latin typeface="Garamond" panose="02020404030301010803" pitchFamily="18" charset="0"/>
                <a:ea typeface="Calibri" panose="020F0502020204030204" pitchFamily="34" charset="0"/>
                <a:cs typeface="Times New Roman" panose="02020603050405020304" pitchFamily="18" charset="0"/>
              </a:rPr>
              <a:t> </a:t>
            </a:r>
            <a:r>
              <a:rPr lang="it-IT" sz="2400" dirty="0">
                <a:effectLst/>
                <a:latin typeface="Garamond" panose="02020404030301010803" pitchFamily="18" charset="0"/>
                <a:ea typeface="Calibri" panose="020F0502020204030204" pitchFamily="34" charset="0"/>
                <a:cs typeface="Times New Roman" panose="02020603050405020304" pitchFamily="18" charset="0"/>
              </a:rPr>
              <a:t>patriottico e leale alla nazione (</a:t>
            </a:r>
            <a:r>
              <a:rPr lang="it-IT" sz="2400" i="1" dirty="0">
                <a:effectLst/>
                <a:latin typeface="Garamond" panose="02020404030301010803" pitchFamily="18" charset="0"/>
                <a:ea typeface="Calibri" panose="020F0502020204030204" pitchFamily="34" charset="0"/>
                <a:cs typeface="Times New Roman" panose="02020603050405020304" pitchFamily="18" charset="0"/>
              </a:rPr>
              <a:t>watan</a:t>
            </a:r>
            <a:r>
              <a:rPr lang="it-IT" sz="2400" dirty="0">
                <a:effectLst/>
                <a:latin typeface="Garamond" panose="02020404030301010803" pitchFamily="18" charset="0"/>
                <a:ea typeface="Calibri" panose="020F0502020204030204" pitchFamily="34" charset="0"/>
                <a:cs typeface="Times New Roman" panose="02020603050405020304" pitchFamily="18" charset="0"/>
              </a:rPr>
              <a:t>) turca, e non alla </a:t>
            </a:r>
            <a:r>
              <a:rPr lang="it-IT" sz="2400" i="1" dirty="0">
                <a:effectLst/>
                <a:latin typeface="Garamond" panose="02020404030301010803" pitchFamily="18" charset="0"/>
                <a:ea typeface="Calibri" panose="020F0502020204030204" pitchFamily="34" charset="0"/>
                <a:cs typeface="Times New Roman" panose="02020603050405020304" pitchFamily="18" charset="0"/>
              </a:rPr>
              <a:t>umma</a:t>
            </a:r>
            <a:r>
              <a:rPr lang="it-IT" sz="2400" dirty="0">
                <a:effectLst/>
                <a:latin typeface="Garamond" panose="02020404030301010803" pitchFamily="18" charset="0"/>
                <a:ea typeface="Calibri" panose="020F0502020204030204" pitchFamily="34" charset="0"/>
                <a:cs typeface="Times New Roman" panose="02020603050405020304" pitchFamily="18" charset="0"/>
              </a:rPr>
              <a:t>, al contempo si è servita dell’Islam, insieme alla lingua turca, come strumenti di costruzione dell’identità nazionale condivisa sulle macerie dell’Impero ottomano. </a:t>
            </a:r>
          </a:p>
          <a:p>
            <a:pPr marL="0" indent="0">
              <a:buNone/>
            </a:pPr>
            <a:endParaRPr lang="it-IT" dirty="0"/>
          </a:p>
        </p:txBody>
      </p:sp>
      <p:pic>
        <p:nvPicPr>
          <p:cNvPr id="6" name="Immagine 5">
            <a:extLst>
              <a:ext uri="{FF2B5EF4-FFF2-40B4-BE49-F238E27FC236}">
                <a16:creationId xmlns:a16="http://schemas.microsoft.com/office/drawing/2014/main" id="{04D3D5E0-C241-A6A1-9486-04FAD760EC00}"/>
              </a:ext>
            </a:extLst>
          </p:cNvPr>
          <p:cNvPicPr>
            <a:picLocks noChangeAspect="1"/>
          </p:cNvPicPr>
          <p:nvPr/>
        </p:nvPicPr>
        <p:blipFill>
          <a:blip r:embed="rId2"/>
          <a:stretch>
            <a:fillRect/>
          </a:stretch>
        </p:blipFill>
        <p:spPr>
          <a:xfrm>
            <a:off x="0" y="-4763"/>
            <a:ext cx="12192000" cy="1206265"/>
          </a:xfrm>
          <a:prstGeom prst="rect">
            <a:avLst/>
          </a:prstGeom>
        </p:spPr>
      </p:pic>
    </p:spTree>
    <p:extLst>
      <p:ext uri="{BB962C8B-B14F-4D97-AF65-F5344CB8AC3E}">
        <p14:creationId xmlns:p14="http://schemas.microsoft.com/office/powerpoint/2010/main" val="1351460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570BD5-CC0B-CF9E-696B-DCF55102146D}"/>
              </a:ext>
            </a:extLst>
          </p:cNvPr>
          <p:cNvSpPr>
            <a:spLocks noGrp="1"/>
          </p:cNvSpPr>
          <p:nvPr>
            <p:ph type="title"/>
          </p:nvPr>
        </p:nvSpPr>
        <p:spPr>
          <a:xfrm>
            <a:off x="838200" y="1335636"/>
            <a:ext cx="10515600" cy="407439"/>
          </a:xfrm>
        </p:spPr>
        <p:txBody>
          <a:bodyPr>
            <a:normAutofit fontScale="90000"/>
          </a:bodyPr>
          <a:lstStyle/>
          <a:p>
            <a:r>
              <a:rPr lang="it-IT" dirty="0"/>
              <a:t>Istituzionalizzazione dell’Islam</a:t>
            </a:r>
          </a:p>
        </p:txBody>
      </p:sp>
      <p:sp>
        <p:nvSpPr>
          <p:cNvPr id="3" name="Segnaposto contenuto 2">
            <a:extLst>
              <a:ext uri="{FF2B5EF4-FFF2-40B4-BE49-F238E27FC236}">
                <a16:creationId xmlns:a16="http://schemas.microsoft.com/office/drawing/2014/main" id="{80BD3075-66A6-7415-6457-E361D6A3D36E}"/>
              </a:ext>
            </a:extLst>
          </p:cNvPr>
          <p:cNvSpPr>
            <a:spLocks noGrp="1"/>
          </p:cNvSpPr>
          <p:nvPr>
            <p:ph idx="1"/>
          </p:nvPr>
        </p:nvSpPr>
        <p:spPr>
          <a:xfrm>
            <a:off x="500063" y="1957388"/>
            <a:ext cx="10853737" cy="4219575"/>
          </a:xfrm>
        </p:spPr>
        <p:txBody>
          <a:bodyPr>
            <a:normAutofit fontScale="92500" lnSpcReduction="20000"/>
          </a:bodyPr>
          <a:lstStyle/>
          <a:p>
            <a:pPr marL="0" indent="0">
              <a:buNone/>
            </a:pPr>
            <a:r>
              <a:rPr lang="it-IT" sz="2400" dirty="0">
                <a:latin typeface="Garamond" panose="02020404030301010803" pitchFamily="18" charset="0"/>
              </a:rPr>
              <a:t>La Presidenza per gli affari religiosi (</a:t>
            </a:r>
            <a:r>
              <a:rPr lang="it-IT" sz="2400" i="1" dirty="0">
                <a:solidFill>
                  <a:srgbClr val="000000"/>
                </a:solidFill>
                <a:effectLst/>
                <a:latin typeface="Garamond" panose="02020404030301010803" pitchFamily="18" charset="0"/>
                <a:ea typeface="Aptos" panose="020B0004020202020204" pitchFamily="34" charset="0"/>
              </a:rPr>
              <a:t>Diyanet </a:t>
            </a:r>
            <a:r>
              <a:rPr lang="it-IT" sz="2400" i="1" dirty="0" err="1">
                <a:solidFill>
                  <a:srgbClr val="000000"/>
                </a:solidFill>
                <a:effectLst/>
                <a:latin typeface="Garamond" panose="02020404030301010803" pitchFamily="18" charset="0"/>
                <a:ea typeface="Aptos" panose="020B0004020202020204" pitchFamily="34" charset="0"/>
              </a:rPr>
              <a:t>İşleri</a:t>
            </a:r>
            <a:r>
              <a:rPr lang="it-IT" sz="2400" i="1" dirty="0">
                <a:solidFill>
                  <a:srgbClr val="000000"/>
                </a:solidFill>
                <a:effectLst/>
                <a:latin typeface="Garamond" panose="02020404030301010803" pitchFamily="18" charset="0"/>
                <a:ea typeface="Aptos" panose="020B0004020202020204" pitchFamily="34" charset="0"/>
              </a:rPr>
              <a:t> </a:t>
            </a:r>
            <a:r>
              <a:rPr lang="it-IT" sz="2400" i="1" dirty="0" err="1">
                <a:solidFill>
                  <a:srgbClr val="000000"/>
                </a:solidFill>
                <a:effectLst/>
                <a:latin typeface="Garamond" panose="02020404030301010803" pitchFamily="18" charset="0"/>
                <a:ea typeface="Aptos" panose="020B0004020202020204" pitchFamily="34" charset="0"/>
              </a:rPr>
              <a:t>Başkanlığı</a:t>
            </a:r>
            <a:r>
              <a:rPr lang="it-IT" sz="2400" dirty="0">
                <a:effectLst/>
                <a:latin typeface="Garamond" panose="02020404030301010803" pitchFamily="18" charset="0"/>
              </a:rPr>
              <a:t> ) </a:t>
            </a:r>
            <a:r>
              <a:rPr lang="it-IT" sz="2400" dirty="0">
                <a:latin typeface="Garamond" panose="02020404030301010803" pitchFamily="18" charset="0"/>
              </a:rPr>
              <a:t>è </a:t>
            </a:r>
            <a:r>
              <a:rPr lang="it-IT" sz="2400" dirty="0">
                <a:effectLst/>
                <a:latin typeface="Garamond" panose="02020404030301010803" pitchFamily="18" charset="0"/>
                <a:ea typeface="Calibri" panose="020F0502020204030204" pitchFamily="34" charset="0"/>
                <a:cs typeface="Times New Roman" panose="02020603050405020304" pitchFamily="18" charset="0"/>
              </a:rPr>
              <a:t>un organo di rilievo costituzionale, parte dell’amministrazione pubblica, investito del compito di fornire servizi pubblici religiosi alla comunità turca sunnita (in patria e all’estero), in conformità con il principio di laicità e gli obiettivi di solidità e integrità nazionali (art. 136 Cost.). </a:t>
            </a:r>
          </a:p>
          <a:p>
            <a:pPr marL="0" indent="0">
              <a:buNone/>
            </a:pPr>
            <a:endParaRPr lang="it-IT" sz="2400" dirty="0">
              <a:effectLst/>
              <a:latin typeface="Garamond" panose="02020404030301010803" pitchFamily="18" charset="0"/>
              <a:ea typeface="Calibri" panose="020F0502020204030204" pitchFamily="34" charset="0"/>
              <a:cs typeface="Times New Roman" panose="02020603050405020304" pitchFamily="18" charset="0"/>
            </a:endParaRPr>
          </a:p>
          <a:p>
            <a:pPr marL="0" indent="0">
              <a:buNone/>
            </a:pPr>
            <a:r>
              <a:rPr lang="it-IT" sz="2400" dirty="0">
                <a:latin typeface="Garamond" panose="02020404030301010803" pitchFamily="18" charset="0"/>
                <a:cs typeface="Times New Roman" panose="02020603050405020304" pitchFamily="18" charset="0"/>
              </a:rPr>
              <a:t>Tra i compiti previsti per legge:</a:t>
            </a:r>
          </a:p>
          <a:p>
            <a:pPr marL="342900" indent="-342900">
              <a:buFont typeface="+mj-lt"/>
              <a:buAutoNum type="arabicPeriod"/>
            </a:pPr>
            <a:r>
              <a:rPr lang="it-IT" sz="2400" dirty="0">
                <a:solidFill>
                  <a:srgbClr val="000000"/>
                </a:solidFill>
                <a:latin typeface="Garamond" panose="02020404030301010803" pitchFamily="18" charset="0"/>
                <a:ea typeface="Aptos" panose="020B0004020202020204" pitchFamily="34" charset="0"/>
              </a:rPr>
              <a:t>A</a:t>
            </a:r>
            <a:r>
              <a:rPr lang="it-IT" sz="2400" dirty="0">
                <a:solidFill>
                  <a:srgbClr val="000000"/>
                </a:solidFill>
                <a:effectLst/>
                <a:latin typeface="Garamond" panose="02020404030301010803" pitchFamily="18" charset="0"/>
                <a:ea typeface="Aptos" panose="020B0004020202020204" pitchFamily="34" charset="0"/>
              </a:rPr>
              <a:t>mministrazione e finanziamento delle moschee</a:t>
            </a:r>
          </a:p>
          <a:p>
            <a:pPr marL="342900" indent="-342900">
              <a:buFont typeface="+mj-lt"/>
              <a:buAutoNum type="arabicPeriod"/>
            </a:pPr>
            <a:r>
              <a:rPr lang="it-IT" sz="2400" dirty="0">
                <a:solidFill>
                  <a:srgbClr val="000000"/>
                </a:solidFill>
                <a:effectLst/>
                <a:latin typeface="Garamond" panose="02020404030301010803" pitchFamily="18" charset="0"/>
                <a:ea typeface="Aptos" panose="020B0004020202020204" pitchFamily="34" charset="0"/>
              </a:rPr>
              <a:t>Assistenza spirituale nelle strutture sanitarie e nelle prigioni</a:t>
            </a:r>
          </a:p>
          <a:p>
            <a:pPr marL="342900" indent="-342900">
              <a:buFont typeface="+mj-lt"/>
              <a:buAutoNum type="arabicPeriod"/>
            </a:pPr>
            <a:r>
              <a:rPr lang="it-IT" sz="2400" dirty="0">
                <a:solidFill>
                  <a:srgbClr val="000000"/>
                </a:solidFill>
                <a:latin typeface="Garamond" panose="02020404030301010803" pitchFamily="18" charset="0"/>
                <a:ea typeface="Aptos" panose="020B0004020202020204" pitchFamily="34" charset="0"/>
              </a:rPr>
              <a:t>L</a:t>
            </a:r>
            <a:r>
              <a:rPr lang="it-IT" sz="2400" dirty="0">
                <a:solidFill>
                  <a:srgbClr val="000000"/>
                </a:solidFill>
                <a:effectLst/>
                <a:latin typeface="Garamond" panose="02020404030301010803" pitchFamily="18" charset="0"/>
                <a:ea typeface="Aptos" panose="020B0004020202020204" pitchFamily="34" charset="0"/>
              </a:rPr>
              <a:t>a formazione e il reclutamento degli </a:t>
            </a:r>
            <a:r>
              <a:rPr lang="it-IT" sz="2400" i="1" dirty="0">
                <a:solidFill>
                  <a:srgbClr val="000000"/>
                </a:solidFill>
                <a:effectLst/>
                <a:latin typeface="Garamond" panose="02020404030301010803" pitchFamily="18" charset="0"/>
                <a:ea typeface="Aptos" panose="020B0004020202020204" pitchFamily="34" charset="0"/>
              </a:rPr>
              <a:t>imam</a:t>
            </a:r>
            <a:r>
              <a:rPr lang="it-IT" sz="2400" dirty="0">
                <a:solidFill>
                  <a:srgbClr val="000000"/>
                </a:solidFill>
                <a:effectLst/>
                <a:latin typeface="Garamond" panose="02020404030301010803" pitchFamily="18" charset="0"/>
                <a:ea typeface="Aptos" panose="020B0004020202020204" pitchFamily="34" charset="0"/>
              </a:rPr>
              <a:t>, dei </a:t>
            </a:r>
            <a:r>
              <a:rPr lang="it-IT" sz="2400" i="1" dirty="0">
                <a:solidFill>
                  <a:srgbClr val="000000"/>
                </a:solidFill>
                <a:effectLst/>
                <a:latin typeface="Garamond" panose="02020404030301010803" pitchFamily="18" charset="0"/>
                <a:ea typeface="Aptos" panose="020B0004020202020204" pitchFamily="34" charset="0"/>
              </a:rPr>
              <a:t>muezzin</a:t>
            </a:r>
            <a:r>
              <a:rPr lang="it-IT" sz="2400" dirty="0">
                <a:solidFill>
                  <a:srgbClr val="000000"/>
                </a:solidFill>
                <a:effectLst/>
                <a:latin typeface="Garamond" panose="02020404030301010803" pitchFamily="18" charset="0"/>
                <a:ea typeface="Aptos" panose="020B0004020202020204" pitchFamily="34" charset="0"/>
              </a:rPr>
              <a:t> e dei </a:t>
            </a:r>
            <a:r>
              <a:rPr lang="it-IT" sz="2400" i="1" dirty="0">
                <a:solidFill>
                  <a:srgbClr val="000000"/>
                </a:solidFill>
                <a:effectLst/>
                <a:latin typeface="Garamond" panose="02020404030301010803" pitchFamily="18" charset="0"/>
                <a:ea typeface="Aptos" panose="020B0004020202020204" pitchFamily="34" charset="0"/>
              </a:rPr>
              <a:t>mufti</a:t>
            </a:r>
            <a:r>
              <a:rPr lang="it-IT" sz="2400" dirty="0">
                <a:solidFill>
                  <a:srgbClr val="000000"/>
                </a:solidFill>
                <a:effectLst/>
                <a:latin typeface="Garamond" panose="02020404030301010803" pitchFamily="18" charset="0"/>
                <a:ea typeface="Aptos" panose="020B0004020202020204" pitchFamily="34" charset="0"/>
              </a:rPr>
              <a:t> in qualità di </a:t>
            </a:r>
            <a:r>
              <a:rPr lang="it-IT" sz="2400" u="sng" dirty="0">
                <a:solidFill>
                  <a:srgbClr val="000000"/>
                </a:solidFill>
                <a:effectLst/>
                <a:latin typeface="Garamond" panose="02020404030301010803" pitchFamily="18" charset="0"/>
                <a:ea typeface="Aptos" panose="020B0004020202020204" pitchFamily="34" charset="0"/>
              </a:rPr>
              <a:t>dipendenti pubblici</a:t>
            </a:r>
            <a:r>
              <a:rPr lang="it-IT" sz="2400" u="sng" dirty="0">
                <a:solidFill>
                  <a:srgbClr val="000000"/>
                </a:solidFill>
                <a:latin typeface="Garamond" panose="02020404030301010803" pitchFamily="18" charset="0"/>
                <a:ea typeface="Aptos" panose="020B0004020202020204" pitchFamily="34" charset="0"/>
              </a:rPr>
              <a:t>.</a:t>
            </a:r>
            <a:endParaRPr lang="it-IT" sz="2400" u="sng" dirty="0">
              <a:effectLst/>
              <a:latin typeface="Garamond" panose="02020404030301010803" pitchFamily="18" charset="0"/>
            </a:endParaRPr>
          </a:p>
          <a:p>
            <a:pPr marL="342900" indent="-342900">
              <a:buFont typeface="+mj-lt"/>
              <a:buAutoNum type="arabicPeriod"/>
            </a:pPr>
            <a:r>
              <a:rPr lang="it-IT" sz="2400" dirty="0">
                <a:latin typeface="Garamond" panose="02020404030301010803" pitchFamily="18" charset="0"/>
              </a:rPr>
              <a:t>Emissione di fatawa (pareri di diritto islamico)</a:t>
            </a:r>
          </a:p>
          <a:p>
            <a:pPr marL="342900" indent="-342900">
              <a:buFont typeface="+mj-lt"/>
              <a:buAutoNum type="arabicPeriod"/>
            </a:pPr>
            <a:r>
              <a:rPr lang="it-IT" sz="2400" dirty="0">
                <a:solidFill>
                  <a:srgbClr val="000000"/>
                </a:solidFill>
                <a:latin typeface="Garamond" panose="02020404030301010803" pitchFamily="18" charset="0"/>
                <a:ea typeface="Aptos" panose="020B0004020202020204" pitchFamily="34" charset="0"/>
              </a:rPr>
              <a:t>C</a:t>
            </a:r>
            <a:r>
              <a:rPr lang="it-IT" sz="2400" dirty="0">
                <a:solidFill>
                  <a:srgbClr val="000000"/>
                </a:solidFill>
                <a:effectLst/>
                <a:latin typeface="Garamond" panose="02020404030301010803" pitchFamily="18" charset="0"/>
                <a:ea typeface="Aptos" panose="020B0004020202020204" pitchFamily="34" charset="0"/>
              </a:rPr>
              <a:t>ompito esclusivo di organizzare i pellegrinaggi (</a:t>
            </a:r>
            <a:r>
              <a:rPr lang="it-IT" sz="2400" i="1" dirty="0">
                <a:solidFill>
                  <a:srgbClr val="000000"/>
                </a:solidFill>
                <a:effectLst/>
                <a:latin typeface="Garamond" panose="02020404030301010803" pitchFamily="18" charset="0"/>
                <a:ea typeface="Aptos" panose="020B0004020202020204" pitchFamily="34" charset="0"/>
              </a:rPr>
              <a:t>hajj</a:t>
            </a:r>
            <a:r>
              <a:rPr lang="it-IT" sz="2400" dirty="0">
                <a:solidFill>
                  <a:srgbClr val="000000"/>
                </a:solidFill>
                <a:effectLst/>
                <a:latin typeface="Garamond" panose="02020404030301010803" pitchFamily="18" charset="0"/>
                <a:ea typeface="Aptos" panose="020B0004020202020204" pitchFamily="34" charset="0"/>
              </a:rPr>
              <a:t>) a Mecca</a:t>
            </a:r>
            <a:r>
              <a:rPr lang="it-IT" sz="2400" dirty="0">
                <a:effectLst/>
                <a:latin typeface="Garamond" panose="02020404030301010803" pitchFamily="18" charset="0"/>
              </a:rPr>
              <a:t> </a:t>
            </a:r>
          </a:p>
          <a:p>
            <a:pPr marL="342900" indent="-342900">
              <a:buFont typeface="+mj-lt"/>
              <a:buAutoNum type="arabicPeriod"/>
            </a:pPr>
            <a:r>
              <a:rPr lang="it-IT" sz="2400" dirty="0">
                <a:latin typeface="Garamond" panose="02020404030301010803" pitchFamily="18" charset="0"/>
              </a:rPr>
              <a:t>Contatti con la diaspora e attività promozionali all’estero </a:t>
            </a:r>
          </a:p>
          <a:p>
            <a:pPr marL="0" indent="0">
              <a:buNone/>
            </a:pPr>
            <a:endParaRPr lang="it-IT" sz="2400" dirty="0">
              <a:latin typeface="Garamond" panose="02020404030301010803" pitchFamily="18" charset="0"/>
            </a:endParaRPr>
          </a:p>
          <a:p>
            <a:endParaRPr lang="it-IT" sz="2400" dirty="0">
              <a:latin typeface="Garamond" panose="02020404030301010803" pitchFamily="18" charset="0"/>
            </a:endParaRPr>
          </a:p>
        </p:txBody>
      </p:sp>
      <p:pic>
        <p:nvPicPr>
          <p:cNvPr id="4" name="Immagine 3">
            <a:extLst>
              <a:ext uri="{FF2B5EF4-FFF2-40B4-BE49-F238E27FC236}">
                <a16:creationId xmlns:a16="http://schemas.microsoft.com/office/drawing/2014/main" id="{6E2E713A-84E8-424F-7F7E-227BB297FBCF}"/>
              </a:ext>
            </a:extLst>
          </p:cNvPr>
          <p:cNvPicPr>
            <a:picLocks noChangeAspect="1"/>
          </p:cNvPicPr>
          <p:nvPr/>
        </p:nvPicPr>
        <p:blipFill>
          <a:blip r:embed="rId2"/>
          <a:stretch>
            <a:fillRect/>
          </a:stretch>
        </p:blipFill>
        <p:spPr>
          <a:xfrm>
            <a:off x="0" y="-4763"/>
            <a:ext cx="12192000" cy="1206265"/>
          </a:xfrm>
          <a:prstGeom prst="rect">
            <a:avLst/>
          </a:prstGeom>
        </p:spPr>
      </p:pic>
    </p:spTree>
    <p:extLst>
      <p:ext uri="{BB962C8B-B14F-4D97-AF65-F5344CB8AC3E}">
        <p14:creationId xmlns:p14="http://schemas.microsoft.com/office/powerpoint/2010/main" val="3701198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60859A-F761-1270-60DD-A55FED5FE154}"/>
              </a:ext>
            </a:extLst>
          </p:cNvPr>
          <p:cNvSpPr>
            <a:spLocks noGrp="1"/>
          </p:cNvSpPr>
          <p:nvPr>
            <p:ph type="title"/>
          </p:nvPr>
        </p:nvSpPr>
        <p:spPr/>
        <p:txBody>
          <a:bodyPr/>
          <a:lstStyle/>
          <a:p>
            <a:r>
              <a:rPr lang="it-IT" dirty="0">
                <a:latin typeface="Garamond" panose="02020404030301010803" pitchFamily="18" charset="0"/>
                <a:cs typeface="Times New Roman" panose="02020603050405020304" pitchFamily="18" charset="0"/>
              </a:rPr>
              <a:t>Le minoranze religiose </a:t>
            </a:r>
            <a:endParaRPr lang="it-IT" dirty="0"/>
          </a:p>
        </p:txBody>
      </p:sp>
      <p:sp>
        <p:nvSpPr>
          <p:cNvPr id="3" name="Segnaposto contenuto 2">
            <a:extLst>
              <a:ext uri="{FF2B5EF4-FFF2-40B4-BE49-F238E27FC236}">
                <a16:creationId xmlns:a16="http://schemas.microsoft.com/office/drawing/2014/main" id="{BE8CDB7B-F439-4D76-6163-F51E1366540B}"/>
              </a:ext>
            </a:extLst>
          </p:cNvPr>
          <p:cNvSpPr>
            <a:spLocks noGrp="1"/>
          </p:cNvSpPr>
          <p:nvPr>
            <p:ph idx="1"/>
          </p:nvPr>
        </p:nvSpPr>
        <p:spPr>
          <a:xfrm>
            <a:off x="538162" y="2115749"/>
            <a:ext cx="11162002" cy="3757239"/>
          </a:xfrm>
        </p:spPr>
        <p:txBody>
          <a:bodyPr>
            <a:noAutofit/>
          </a:bodyPr>
          <a:lstStyle/>
          <a:p>
            <a:pPr marL="0" indent="0" algn="just">
              <a:buNone/>
            </a:pPr>
            <a:r>
              <a:rPr lang="it-IT" sz="2400" dirty="0">
                <a:latin typeface="Garamond" panose="02020404030301010803" pitchFamily="18" charset="0"/>
                <a:ea typeface="Calibri" panose="020F0502020204030204" pitchFamily="34" charset="0"/>
                <a:cs typeface="Times New Roman" panose="02020603050405020304" pitchFamily="18" charset="0"/>
              </a:rPr>
              <a:t>L</a:t>
            </a:r>
            <a:r>
              <a:rPr lang="it-IT" sz="2400" dirty="0">
                <a:effectLst/>
                <a:latin typeface="Garamond" panose="02020404030301010803" pitchFamily="18" charset="0"/>
                <a:ea typeface="Calibri" panose="020F0502020204030204" pitchFamily="34" charset="0"/>
                <a:cs typeface="Times New Roman" panose="02020603050405020304" pitchFamily="18" charset="0"/>
              </a:rPr>
              <a:t>’ordinamento turco tutela le minoranze riconosciute ai sensi degli artt. 37-45 del Trattato di Losanna (1923), cui vengono attribuiti diritti positivi e negativi e protezione costituzionale.</a:t>
            </a:r>
          </a:p>
          <a:p>
            <a:pPr marL="0" indent="0" algn="just">
              <a:buNone/>
            </a:pPr>
            <a:endParaRPr lang="it-IT" sz="2400" dirty="0">
              <a:latin typeface="Garamond" panose="02020404030301010803" pitchFamily="18" charset="0"/>
              <a:cs typeface="Times New Roman" panose="02020603050405020304" pitchFamily="18" charset="0"/>
            </a:endParaRPr>
          </a:p>
          <a:p>
            <a:pPr marL="0" indent="0" algn="just">
              <a:buNone/>
            </a:pPr>
            <a:r>
              <a:rPr lang="it-IT" sz="2400" dirty="0">
                <a:latin typeface="Garamond" panose="02020404030301010803" pitchFamily="18" charset="0"/>
                <a:cs typeface="Times New Roman" panose="02020603050405020304" pitchFamily="18" charset="0"/>
              </a:rPr>
              <a:t>Il Trattato parla di «non-muslims» </a:t>
            </a:r>
            <a:r>
              <a:rPr lang="en-US" sz="1800" dirty="0">
                <a:effectLst/>
                <a:latin typeface="Times New Roman" panose="02020603050405020304" pitchFamily="18" charset="0"/>
                <a:ea typeface="Times New Roman" panose="02020603050405020304" pitchFamily="18" charset="0"/>
              </a:rPr>
              <a:t>(</a:t>
            </a:r>
            <a:r>
              <a:rPr lang="en-US" sz="1800" i="1" dirty="0" err="1">
                <a:effectLst/>
                <a:latin typeface="Times New Roman" panose="02020603050405020304" pitchFamily="18" charset="0"/>
                <a:ea typeface="Times New Roman" panose="02020603050405020304" pitchFamily="18" charset="0"/>
              </a:rPr>
              <a:t>Müslüman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olmayan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azınlıklar</a:t>
            </a:r>
            <a:r>
              <a:rPr lang="en-US" sz="1800" i="1" dirty="0">
                <a:effectLst/>
                <a:latin typeface="Times New Roman" panose="02020603050405020304" pitchFamily="18" charset="0"/>
                <a:ea typeface="Times New Roman" panose="02020603050405020304" pitchFamily="18" charset="0"/>
              </a:rPr>
              <a:t>)</a:t>
            </a:r>
            <a:r>
              <a:rPr lang="it-IT" sz="1600" dirty="0">
                <a:effectLst/>
              </a:rPr>
              <a:t> </a:t>
            </a:r>
            <a:r>
              <a:rPr lang="it-IT" sz="2400" dirty="0">
                <a:latin typeface="Garamond" panose="02020404030301010803" pitchFamily="18" charset="0"/>
                <a:cs typeface="Times New Roman" panose="02020603050405020304" pitchFamily="18" charset="0"/>
              </a:rPr>
              <a:t> ma l’interpretazione delle autorità turche ricomprende cristiani e ebrei (NB. Le «genti del libro»). </a:t>
            </a:r>
            <a:endParaRPr lang="it-IT" sz="2400" dirty="0">
              <a:latin typeface="Garamond" panose="02020404030301010803" pitchFamily="18" charset="0"/>
            </a:endParaRPr>
          </a:p>
          <a:p>
            <a:pPr marL="0" indent="0">
              <a:buNone/>
            </a:pPr>
            <a:endParaRPr lang="it-IT" sz="2400" dirty="0">
              <a:effectLst/>
              <a:latin typeface="Garamond" panose="02020404030301010803" pitchFamily="18" charset="0"/>
              <a:ea typeface="Calibri" panose="020F0502020204030204" pitchFamily="34" charset="0"/>
              <a:cs typeface="Times New Roman" panose="02020603050405020304" pitchFamily="18" charset="0"/>
            </a:endParaRPr>
          </a:p>
          <a:p>
            <a:pPr marL="0" indent="0">
              <a:buNone/>
            </a:pPr>
            <a:r>
              <a:rPr lang="it-IT" sz="2400" dirty="0">
                <a:latin typeface="Garamond" panose="02020404030301010803" pitchFamily="18" charset="0"/>
                <a:ea typeface="Calibri" panose="020F0502020204030204" pitchFamily="34" charset="0"/>
                <a:cs typeface="Times New Roman" panose="02020603050405020304" pitchFamily="18" charset="0"/>
              </a:rPr>
              <a:t>Non trovano tutela altre minoranze religiose non islamiche e i gruppi </a:t>
            </a:r>
            <a:r>
              <a:rPr lang="it-IT" sz="2400" dirty="0">
                <a:effectLst/>
                <a:latin typeface="Garamond" panose="02020404030301010803" pitchFamily="18" charset="0"/>
                <a:ea typeface="Calibri" panose="020F0502020204030204" pitchFamily="34" charset="0"/>
                <a:cs typeface="Times New Roman" panose="02020603050405020304" pitchFamily="18" charset="0"/>
              </a:rPr>
              <a:t>islamici non sunniti, questi ultimi considerati “sette” e non confessioni religiose autonome</a:t>
            </a:r>
            <a:r>
              <a:rPr lang="it-IT" sz="2400" dirty="0">
                <a:latin typeface="Garamond" panose="02020404030301010803" pitchFamily="18" charset="0"/>
                <a:ea typeface="Calibri" panose="020F0502020204030204" pitchFamily="34" charset="0"/>
                <a:cs typeface="Times New Roman" panose="02020603050405020304" pitchFamily="18" charset="0"/>
              </a:rPr>
              <a:t> (es. Aleviti).</a:t>
            </a:r>
          </a:p>
          <a:p>
            <a:pPr marL="0" indent="0">
              <a:buNone/>
            </a:pPr>
            <a:endParaRPr lang="it-IT" sz="2400" dirty="0">
              <a:latin typeface="Garamond" panose="02020404030301010803" pitchFamily="18" charset="0"/>
              <a:ea typeface="Calibri" panose="020F0502020204030204" pitchFamily="34" charset="0"/>
              <a:cs typeface="Times New Roman" panose="02020603050405020304" pitchFamily="18" charset="0"/>
            </a:endParaRPr>
          </a:p>
          <a:p>
            <a:pPr marL="0" indent="0">
              <a:buNone/>
            </a:pPr>
            <a:endParaRPr lang="it-IT" sz="2400" dirty="0">
              <a:latin typeface="Garamond" panose="02020404030301010803" pitchFamily="18"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0639B844-56D1-FECC-FA76-F2AF2B6237F6}"/>
              </a:ext>
            </a:extLst>
          </p:cNvPr>
          <p:cNvPicPr>
            <a:picLocks noChangeAspect="1"/>
          </p:cNvPicPr>
          <p:nvPr/>
        </p:nvPicPr>
        <p:blipFill>
          <a:blip r:embed="rId2"/>
          <a:stretch>
            <a:fillRect/>
          </a:stretch>
        </p:blipFill>
        <p:spPr>
          <a:xfrm>
            <a:off x="0" y="-4763"/>
            <a:ext cx="12192000" cy="1206265"/>
          </a:xfrm>
          <a:prstGeom prst="rect">
            <a:avLst/>
          </a:prstGeom>
        </p:spPr>
      </p:pic>
    </p:spTree>
    <p:extLst>
      <p:ext uri="{BB962C8B-B14F-4D97-AF65-F5344CB8AC3E}">
        <p14:creationId xmlns:p14="http://schemas.microsoft.com/office/powerpoint/2010/main" val="201105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B302EE4-894B-BAFF-EB15-9C3D7622FA81}"/>
              </a:ext>
            </a:extLst>
          </p:cNvPr>
          <p:cNvSpPr>
            <a:spLocks noGrp="1"/>
          </p:cNvSpPr>
          <p:nvPr>
            <p:ph idx="1"/>
          </p:nvPr>
        </p:nvSpPr>
        <p:spPr>
          <a:xfrm>
            <a:off x="401782" y="2244437"/>
            <a:ext cx="11336481" cy="3595254"/>
          </a:xfrm>
        </p:spPr>
        <p:txBody>
          <a:bodyPr>
            <a:normAutofit fontScale="85000" lnSpcReduction="10000"/>
          </a:bodyPr>
          <a:lstStyle/>
          <a:p>
            <a:pPr marL="0" indent="0">
              <a:buNone/>
            </a:pPr>
            <a:r>
              <a:rPr lang="it-IT" sz="2600" dirty="0">
                <a:effectLst/>
                <a:latin typeface="Garamond" panose="02020404030301010803" pitchFamily="18" charset="0"/>
                <a:ea typeface="Calibri" panose="020F0502020204030204" pitchFamily="34" charset="0"/>
                <a:cs typeface="Times New Roman" panose="02020603050405020304" pitchFamily="18" charset="0"/>
              </a:rPr>
              <a:t>Nella prassi ammnistrativa, la presunta equivalenza tra identità nazionale (turca) e identità religiosa (musulmana sunnita) fa sì che, al momento dell’iscrizione all’anagrafe, i bambini siano generalmente identificati come musulmani, salvo che i genitori (o chi ne fa le veci) non dichiarino e </a:t>
            </a:r>
            <a:r>
              <a:rPr lang="it-IT" sz="2600" i="1" dirty="0">
                <a:effectLst/>
                <a:latin typeface="Garamond" panose="02020404030301010803" pitchFamily="18" charset="0"/>
                <a:ea typeface="Calibri" panose="020F0502020204030204" pitchFamily="34" charset="0"/>
                <a:cs typeface="Times New Roman" panose="02020603050405020304" pitchFamily="18" charset="0"/>
              </a:rPr>
              <a:t>provino</a:t>
            </a:r>
            <a:r>
              <a:rPr lang="it-IT" sz="2600" dirty="0">
                <a:effectLst/>
                <a:latin typeface="Garamond" panose="02020404030301010803" pitchFamily="18" charset="0"/>
                <a:ea typeface="Calibri" panose="020F0502020204030204" pitchFamily="34" charset="0"/>
                <a:cs typeface="Times New Roman" panose="02020603050405020304" pitchFamily="18" charset="0"/>
              </a:rPr>
              <a:t> l’appartenenza ad un’altra confessione religiosa riconosciuta dallo Stato</a:t>
            </a:r>
            <a:r>
              <a:rPr lang="it-IT" sz="2600" dirty="0">
                <a:latin typeface="Garamond" panose="02020404030301010803" pitchFamily="18" charset="0"/>
                <a:ea typeface="Calibri" panose="020F0502020204030204" pitchFamily="34" charset="0"/>
                <a:cs typeface="Times New Roman" panose="02020603050405020304" pitchFamily="18" charset="0"/>
              </a:rPr>
              <a:t>. L’appartenenza religiosa veniva anche indicata sulle carte d’identità fino all’entrata in vigore della carta d’identità elettronica. </a:t>
            </a:r>
          </a:p>
          <a:p>
            <a:pPr marL="0" indent="0">
              <a:buNone/>
            </a:pPr>
            <a:endParaRPr lang="it-IT" sz="2600" dirty="0">
              <a:effectLst/>
              <a:latin typeface="Garamond" panose="02020404030301010803" pitchFamily="18" charset="0"/>
            </a:endParaRPr>
          </a:p>
          <a:p>
            <a:pPr marL="0" indent="0">
              <a:buNone/>
            </a:pPr>
            <a:r>
              <a:rPr lang="it-IT" sz="2600" dirty="0">
                <a:effectLst/>
                <a:latin typeface="Garamond" panose="02020404030301010803" pitchFamily="18" charset="0"/>
              </a:rPr>
              <a:t>La Corte Edu ha condannato la Turchia per violazione art. 9 Cedu </a:t>
            </a:r>
            <a:r>
              <a:rPr lang="it-IT" sz="2600" dirty="0">
                <a:latin typeface="Garamond" panose="02020404030301010803" pitchFamily="18" charset="0"/>
              </a:rPr>
              <a:t>(S</a:t>
            </a:r>
            <a:r>
              <a:rPr lang="it-IT" sz="2600" i="1" dirty="0">
                <a:effectLst/>
                <a:latin typeface="Garamond" panose="02020404030301010803" pitchFamily="18" charset="0"/>
              </a:rPr>
              <a:t>inan Işık v. </a:t>
            </a:r>
            <a:r>
              <a:rPr lang="it-IT" sz="2600" i="1" dirty="0" err="1">
                <a:effectLst/>
                <a:latin typeface="Garamond" panose="02020404030301010803" pitchFamily="18" charset="0"/>
              </a:rPr>
              <a:t>Turkey</a:t>
            </a:r>
            <a:r>
              <a:rPr lang="it-IT" sz="2600" i="1" dirty="0">
                <a:latin typeface="Garamond" panose="02020404030301010803" pitchFamily="18" charset="0"/>
              </a:rPr>
              <a:t>, </a:t>
            </a:r>
            <a:r>
              <a:rPr lang="it-IT" sz="2600" i="1" dirty="0">
                <a:effectLst/>
                <a:latin typeface="Garamond" panose="02020404030301010803" pitchFamily="18" charset="0"/>
              </a:rPr>
              <a:t>2010</a:t>
            </a:r>
            <a:r>
              <a:rPr lang="it-IT" sz="2600" dirty="0">
                <a:effectLst/>
                <a:latin typeface="Garamond" panose="02020404030301010803" pitchFamily="18" charset="0"/>
              </a:rPr>
              <a:t>). </a:t>
            </a:r>
          </a:p>
          <a:p>
            <a:pPr marL="0" indent="0">
              <a:buNone/>
            </a:pPr>
            <a:endParaRPr lang="it-IT" sz="2600" i="1" dirty="0">
              <a:latin typeface="Garamond" panose="02020404030301010803" pitchFamily="18" charset="0"/>
            </a:endParaRPr>
          </a:p>
          <a:p>
            <a:pPr marL="0" indent="0">
              <a:buNone/>
            </a:pPr>
            <a:r>
              <a:rPr lang="it-IT" sz="2600" dirty="0">
                <a:effectLst/>
                <a:latin typeface="Garamond" panose="02020404030301010803" pitchFamily="18" charset="0"/>
              </a:rPr>
              <a:t>La casella che indica la religione può essere lasciata vuota ma tale scelta non è priva di conseguenze </a:t>
            </a:r>
            <a:r>
              <a:rPr lang="it-IT" sz="2600" dirty="0">
                <a:effectLst/>
                <a:latin typeface="Garamond" panose="02020404030301010803" pitchFamily="18" charset="0"/>
                <a:sym typeface="Wingdings" pitchFamily="2" charset="2"/>
              </a:rPr>
              <a:t> tra cui, la possibilità di esonero dai corsi obbligatori di religione nelle scuole primarie e secondarie </a:t>
            </a:r>
            <a:endParaRPr lang="it-IT" sz="2600" dirty="0">
              <a:effectLst/>
              <a:latin typeface="Garamond" panose="02020404030301010803" pitchFamily="18" charset="0"/>
            </a:endParaRPr>
          </a:p>
          <a:p>
            <a:pPr marL="0" indent="0">
              <a:buNone/>
            </a:pPr>
            <a:endParaRPr lang="it-IT" dirty="0"/>
          </a:p>
        </p:txBody>
      </p:sp>
      <p:sp>
        <p:nvSpPr>
          <p:cNvPr id="6" name="Titolo 1">
            <a:extLst>
              <a:ext uri="{FF2B5EF4-FFF2-40B4-BE49-F238E27FC236}">
                <a16:creationId xmlns:a16="http://schemas.microsoft.com/office/drawing/2014/main" id="{031056DE-57D1-E60A-B8B5-173995402CFE}"/>
              </a:ext>
            </a:extLst>
          </p:cNvPr>
          <p:cNvSpPr>
            <a:spLocks noGrp="1"/>
          </p:cNvSpPr>
          <p:nvPr>
            <p:ph type="title"/>
          </p:nvPr>
        </p:nvSpPr>
        <p:spPr>
          <a:xfrm>
            <a:off x="838200" y="1335636"/>
            <a:ext cx="10515600" cy="604000"/>
          </a:xfrm>
        </p:spPr>
        <p:txBody>
          <a:bodyPr>
            <a:normAutofit fontScale="90000"/>
          </a:bodyPr>
          <a:lstStyle/>
          <a:p>
            <a:r>
              <a:rPr lang="it-IT" dirty="0"/>
              <a:t>L’indicazione dell’appartenenza religiosa all’anagrafe e sui documenti d’identità</a:t>
            </a:r>
          </a:p>
        </p:txBody>
      </p:sp>
      <p:pic>
        <p:nvPicPr>
          <p:cNvPr id="2" name="Immagine 1">
            <a:extLst>
              <a:ext uri="{FF2B5EF4-FFF2-40B4-BE49-F238E27FC236}">
                <a16:creationId xmlns:a16="http://schemas.microsoft.com/office/drawing/2014/main" id="{0F54E6FF-03C4-7D05-D376-13CFB18C4D10}"/>
              </a:ext>
            </a:extLst>
          </p:cNvPr>
          <p:cNvPicPr>
            <a:picLocks noChangeAspect="1"/>
          </p:cNvPicPr>
          <p:nvPr/>
        </p:nvPicPr>
        <p:blipFill>
          <a:blip r:embed="rId2"/>
          <a:stretch>
            <a:fillRect/>
          </a:stretch>
        </p:blipFill>
        <p:spPr>
          <a:xfrm>
            <a:off x="0" y="-4763"/>
            <a:ext cx="12192000" cy="1206265"/>
          </a:xfrm>
          <a:prstGeom prst="rect">
            <a:avLst/>
          </a:prstGeom>
        </p:spPr>
      </p:pic>
    </p:spTree>
    <p:extLst>
      <p:ext uri="{BB962C8B-B14F-4D97-AF65-F5344CB8AC3E}">
        <p14:creationId xmlns:p14="http://schemas.microsoft.com/office/powerpoint/2010/main" val="1676795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186F0B-CDE5-A63E-268D-01AC97B46FF4}"/>
              </a:ext>
            </a:extLst>
          </p:cNvPr>
          <p:cNvSpPr>
            <a:spLocks noGrp="1"/>
          </p:cNvSpPr>
          <p:nvPr>
            <p:ph type="title"/>
          </p:nvPr>
        </p:nvSpPr>
        <p:spPr/>
        <p:txBody>
          <a:bodyPr>
            <a:normAutofit fontScale="90000"/>
          </a:bodyPr>
          <a:lstStyle/>
          <a:p>
            <a:r>
              <a:rPr lang="it-IT" dirty="0"/>
              <a:t>L’insegnamento obbligatorio della religione a scuola e il diritto di dispensa </a:t>
            </a:r>
          </a:p>
        </p:txBody>
      </p:sp>
      <p:sp>
        <p:nvSpPr>
          <p:cNvPr id="3" name="Segnaposto contenuto 2">
            <a:extLst>
              <a:ext uri="{FF2B5EF4-FFF2-40B4-BE49-F238E27FC236}">
                <a16:creationId xmlns:a16="http://schemas.microsoft.com/office/drawing/2014/main" id="{6183EC62-5BFB-A8FE-D0EF-771190267E57}"/>
              </a:ext>
            </a:extLst>
          </p:cNvPr>
          <p:cNvSpPr>
            <a:spLocks noGrp="1"/>
          </p:cNvSpPr>
          <p:nvPr>
            <p:ph idx="1"/>
          </p:nvPr>
        </p:nvSpPr>
        <p:spPr>
          <a:xfrm>
            <a:off x="485775" y="2115750"/>
            <a:ext cx="11401425" cy="3942150"/>
          </a:xfrm>
        </p:spPr>
        <p:txBody>
          <a:bodyPr>
            <a:normAutofit/>
          </a:bodyPr>
          <a:lstStyle/>
          <a:p>
            <a:pPr marL="0" indent="0">
              <a:buNone/>
            </a:pPr>
            <a:r>
              <a:rPr lang="it-IT" sz="2600" dirty="0">
                <a:latin typeface="Garamond" panose="02020404030301010803" pitchFamily="18" charset="0"/>
              </a:rPr>
              <a:t>Insegnamento di cultura e etica religiosa </a:t>
            </a:r>
            <a:r>
              <a:rPr lang="it-IT" sz="2600" dirty="0">
                <a:effectLst/>
                <a:latin typeface="Garamond" panose="02020404030301010803" pitchFamily="18" charset="0"/>
              </a:rPr>
              <a:t>(</a:t>
            </a:r>
            <a:r>
              <a:rPr lang="it-IT" sz="2600" i="1" dirty="0">
                <a:effectLst/>
                <a:latin typeface="Garamond" panose="02020404030301010803" pitchFamily="18" charset="0"/>
              </a:rPr>
              <a:t>Din </a:t>
            </a:r>
            <a:r>
              <a:rPr lang="it-IT" sz="2600" i="1" dirty="0" err="1">
                <a:effectLst/>
                <a:latin typeface="Garamond" panose="02020404030301010803" pitchFamily="18" charset="0"/>
              </a:rPr>
              <a:t>Kültüru</a:t>
            </a:r>
            <a:r>
              <a:rPr lang="it-IT" sz="2600" i="1" dirty="0">
                <a:effectLst/>
                <a:latin typeface="Garamond" panose="02020404030301010803" pitchFamily="18" charset="0"/>
              </a:rPr>
              <a:t>̈ ve</a:t>
            </a:r>
            <a:r>
              <a:rPr lang="it-IT" sz="2600" i="1" dirty="0">
                <a:latin typeface="Garamond" panose="02020404030301010803" pitchFamily="18" charset="0"/>
              </a:rPr>
              <a:t> </a:t>
            </a:r>
            <a:r>
              <a:rPr lang="it-IT" sz="2600" i="1" dirty="0" err="1">
                <a:effectLst/>
                <a:latin typeface="Garamond" panose="02020404030301010803" pitchFamily="18" charset="0"/>
              </a:rPr>
              <a:t>Ahlak</a:t>
            </a:r>
            <a:r>
              <a:rPr lang="it-IT" sz="2600" i="1" dirty="0">
                <a:effectLst/>
                <a:latin typeface="Garamond" panose="02020404030301010803" pitchFamily="18" charset="0"/>
              </a:rPr>
              <a:t> </a:t>
            </a:r>
            <a:r>
              <a:rPr lang="it-IT" sz="2600" i="1" dirty="0" err="1">
                <a:effectLst/>
                <a:latin typeface="Garamond" panose="02020404030301010803" pitchFamily="18" charset="0"/>
              </a:rPr>
              <a:t>Bilgisi</a:t>
            </a:r>
            <a:r>
              <a:rPr lang="it-IT" sz="2600" dirty="0">
                <a:effectLst/>
                <a:latin typeface="Garamond" panose="02020404030301010803" pitchFamily="18" charset="0"/>
              </a:rPr>
              <a:t>) </a:t>
            </a:r>
            <a:r>
              <a:rPr lang="it-IT" sz="2600" dirty="0">
                <a:latin typeface="Garamond" panose="02020404030301010803" pitchFamily="18" charset="0"/>
              </a:rPr>
              <a:t>obbligatorio per le scuole primarie e secondarie (art. 24 Cost) </a:t>
            </a:r>
            <a:endParaRPr lang="it-IT" sz="2600" dirty="0">
              <a:effectLst/>
              <a:latin typeface="Garamond" panose="02020404030301010803" pitchFamily="18" charset="0"/>
            </a:endParaRPr>
          </a:p>
          <a:p>
            <a:pPr marL="0" indent="0">
              <a:buNone/>
            </a:pPr>
            <a:endParaRPr lang="it-IT" sz="2600" dirty="0">
              <a:latin typeface="Garamond" panose="02020404030301010803" pitchFamily="18" charset="0"/>
            </a:endParaRPr>
          </a:p>
          <a:p>
            <a:pPr marL="0" indent="0">
              <a:buNone/>
            </a:pPr>
            <a:r>
              <a:rPr lang="it-IT" sz="2600" dirty="0">
                <a:latin typeface="Garamond" panose="02020404030301010803" pitchFamily="18" charset="0"/>
              </a:rPr>
              <a:t>Diritto all’esenzione riconosciuto solo a Cristiani e ebrei</a:t>
            </a:r>
          </a:p>
          <a:p>
            <a:pPr marL="0" indent="0">
              <a:buNone/>
            </a:pPr>
            <a:endParaRPr lang="it-IT" sz="2600" dirty="0">
              <a:effectLst/>
              <a:latin typeface="Garamond" panose="02020404030301010803" pitchFamily="18" charset="0"/>
            </a:endParaRPr>
          </a:p>
          <a:p>
            <a:pPr marL="0" indent="0">
              <a:buNone/>
            </a:pPr>
            <a:r>
              <a:rPr lang="it-IT" sz="2600" dirty="0">
                <a:latin typeface="Garamond" panose="02020404030301010803" pitchFamily="18" charset="0"/>
              </a:rPr>
              <a:t>1) </a:t>
            </a:r>
            <a:r>
              <a:rPr lang="it-IT" sz="2600" i="1" dirty="0">
                <a:latin typeface="Garamond" panose="02020404030301010803" pitchFamily="18" charset="0"/>
              </a:rPr>
              <a:t>Hasan e </a:t>
            </a:r>
            <a:r>
              <a:rPr lang="it-IT" sz="2600" i="1" dirty="0" err="1">
                <a:latin typeface="Garamond" panose="02020404030301010803" pitchFamily="18" charset="0"/>
              </a:rPr>
              <a:t>Eylem</a:t>
            </a:r>
            <a:r>
              <a:rPr lang="it-IT" sz="2600" i="1" dirty="0">
                <a:latin typeface="Garamond" panose="02020404030301010803" pitchFamily="18" charset="0"/>
              </a:rPr>
              <a:t> </a:t>
            </a:r>
            <a:r>
              <a:rPr lang="it-IT" sz="2600" i="1" dirty="0" err="1">
                <a:latin typeface="Garamond" panose="02020404030301010803" pitchFamily="18" charset="0"/>
              </a:rPr>
              <a:t>Zengin</a:t>
            </a:r>
            <a:r>
              <a:rPr lang="it-IT" sz="2600" i="1" dirty="0">
                <a:latin typeface="Garamond" panose="02020404030301010803" pitchFamily="18" charset="0"/>
              </a:rPr>
              <a:t> c. Turchia, N. 1448/04, Corte EDU (Ex Seconda Sezione), 9 gennaio 2008</a:t>
            </a:r>
          </a:p>
          <a:p>
            <a:pPr marL="0" indent="0">
              <a:buNone/>
            </a:pPr>
            <a:r>
              <a:rPr lang="it-IT" sz="2600" dirty="0">
                <a:latin typeface="Garamond" panose="02020404030301010803" pitchFamily="18" charset="0"/>
              </a:rPr>
              <a:t>2) </a:t>
            </a:r>
            <a:r>
              <a:rPr lang="it-IT" sz="2600" i="1" dirty="0">
                <a:latin typeface="Garamond" panose="02020404030301010803" pitchFamily="18" charset="0"/>
              </a:rPr>
              <a:t>Mansur </a:t>
            </a:r>
            <a:r>
              <a:rPr lang="it-IT" sz="2600" i="1" dirty="0" err="1">
                <a:latin typeface="Garamond" panose="02020404030301010803" pitchFamily="18" charset="0"/>
              </a:rPr>
              <a:t>Yalçin</a:t>
            </a:r>
            <a:r>
              <a:rPr lang="it-IT" sz="2600" i="1" dirty="0">
                <a:latin typeface="Garamond" panose="02020404030301010803" pitchFamily="18" charset="0"/>
              </a:rPr>
              <a:t> e altri c. Turchia N. 21163/11, Corte EDU (Seconda Sezione), 16 febbraio 2015</a:t>
            </a:r>
          </a:p>
          <a:p>
            <a:pPr marL="0" indent="0">
              <a:buNone/>
            </a:pPr>
            <a:endParaRPr lang="it-IT" sz="2600" i="1" dirty="0">
              <a:latin typeface="Garamond" panose="02020404030301010803" pitchFamily="18" charset="0"/>
            </a:endParaRPr>
          </a:p>
          <a:p>
            <a:pPr marL="0" indent="0">
              <a:buNone/>
            </a:pPr>
            <a:endParaRPr lang="it-IT" dirty="0"/>
          </a:p>
        </p:txBody>
      </p:sp>
      <p:pic>
        <p:nvPicPr>
          <p:cNvPr id="4" name="Immagine 3">
            <a:extLst>
              <a:ext uri="{FF2B5EF4-FFF2-40B4-BE49-F238E27FC236}">
                <a16:creationId xmlns:a16="http://schemas.microsoft.com/office/drawing/2014/main" id="{DEDFA2D2-20AB-E2B5-8D68-86ABCFA5A0FD}"/>
              </a:ext>
            </a:extLst>
          </p:cNvPr>
          <p:cNvPicPr>
            <a:picLocks noChangeAspect="1"/>
          </p:cNvPicPr>
          <p:nvPr/>
        </p:nvPicPr>
        <p:blipFill>
          <a:blip r:embed="rId2"/>
          <a:stretch>
            <a:fillRect/>
          </a:stretch>
        </p:blipFill>
        <p:spPr>
          <a:xfrm>
            <a:off x="0" y="-4763"/>
            <a:ext cx="12192000" cy="1206265"/>
          </a:xfrm>
          <a:prstGeom prst="rect">
            <a:avLst/>
          </a:prstGeom>
        </p:spPr>
      </p:pic>
    </p:spTree>
    <p:extLst>
      <p:ext uri="{BB962C8B-B14F-4D97-AF65-F5344CB8AC3E}">
        <p14:creationId xmlns:p14="http://schemas.microsoft.com/office/powerpoint/2010/main" val="3737340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DC9CD8-4E59-8DFA-91DA-CEC0D597252E}"/>
              </a:ext>
            </a:extLst>
          </p:cNvPr>
          <p:cNvSpPr>
            <a:spLocks noGrp="1"/>
          </p:cNvSpPr>
          <p:nvPr>
            <p:ph type="title"/>
          </p:nvPr>
        </p:nvSpPr>
        <p:spPr>
          <a:xfrm>
            <a:off x="838200" y="1335636"/>
            <a:ext cx="10515600" cy="507019"/>
          </a:xfrm>
        </p:spPr>
        <p:txBody>
          <a:bodyPr>
            <a:normAutofit fontScale="90000"/>
          </a:bodyPr>
          <a:lstStyle/>
          <a:p>
            <a:r>
              <a:rPr lang="it-IT" sz="2800" i="1" dirty="0">
                <a:latin typeface="Garamond" panose="02020404030301010803" pitchFamily="18" charset="0"/>
              </a:rPr>
              <a:t>Hasan e </a:t>
            </a:r>
            <a:r>
              <a:rPr lang="it-IT" sz="2800" i="1" dirty="0" err="1">
                <a:latin typeface="Garamond" panose="02020404030301010803" pitchFamily="18" charset="0"/>
              </a:rPr>
              <a:t>Eylem</a:t>
            </a:r>
            <a:r>
              <a:rPr lang="it-IT" sz="2800" i="1" dirty="0">
                <a:latin typeface="Garamond" panose="02020404030301010803" pitchFamily="18" charset="0"/>
              </a:rPr>
              <a:t> </a:t>
            </a:r>
            <a:r>
              <a:rPr lang="it-IT" sz="2800" i="1" dirty="0" err="1">
                <a:latin typeface="Garamond" panose="02020404030301010803" pitchFamily="18" charset="0"/>
              </a:rPr>
              <a:t>Zengin</a:t>
            </a:r>
            <a:r>
              <a:rPr lang="it-IT" sz="2800" i="1" dirty="0">
                <a:latin typeface="Garamond" panose="02020404030301010803" pitchFamily="18" charset="0"/>
              </a:rPr>
              <a:t> c. Turchia, N. 1448/04, Corte EDU (Ex Seconda Sezione), 9 gennaio 2008</a:t>
            </a:r>
            <a:endParaRPr lang="it-IT" dirty="0"/>
          </a:p>
        </p:txBody>
      </p:sp>
      <p:sp>
        <p:nvSpPr>
          <p:cNvPr id="3" name="Segnaposto contenuto 2">
            <a:extLst>
              <a:ext uri="{FF2B5EF4-FFF2-40B4-BE49-F238E27FC236}">
                <a16:creationId xmlns:a16="http://schemas.microsoft.com/office/drawing/2014/main" id="{F7D2C711-9B83-5467-CD2A-F387659DE50D}"/>
              </a:ext>
            </a:extLst>
          </p:cNvPr>
          <p:cNvSpPr>
            <a:spLocks noGrp="1"/>
          </p:cNvSpPr>
          <p:nvPr>
            <p:ph idx="1"/>
          </p:nvPr>
        </p:nvSpPr>
        <p:spPr>
          <a:xfrm>
            <a:off x="374073" y="2216727"/>
            <a:ext cx="11651672" cy="3932527"/>
          </a:xfrm>
        </p:spPr>
        <p:txBody>
          <a:bodyPr>
            <a:normAutofit fontScale="77500" lnSpcReduction="20000"/>
          </a:bodyPr>
          <a:lstStyle/>
          <a:p>
            <a:r>
              <a:rPr lang="it-IT" dirty="0">
                <a:effectLst/>
                <a:latin typeface="Palatino" pitchFamily="2" charset="77"/>
              </a:rPr>
              <a:t>Nel 2001 Hasan </a:t>
            </a:r>
            <a:r>
              <a:rPr lang="it-IT" dirty="0" err="1">
                <a:effectLst/>
                <a:latin typeface="Palatino" pitchFamily="2" charset="77"/>
              </a:rPr>
              <a:t>Zengin</a:t>
            </a:r>
            <a:r>
              <a:rPr lang="it-IT" dirty="0">
                <a:effectLst/>
                <a:latin typeface="Palatino" pitchFamily="2" charset="77"/>
              </a:rPr>
              <a:t>, padre di </a:t>
            </a:r>
            <a:r>
              <a:rPr lang="it-IT" dirty="0" err="1">
                <a:effectLst/>
                <a:latin typeface="Palatino" pitchFamily="2" charset="77"/>
              </a:rPr>
              <a:t>Eylem</a:t>
            </a:r>
            <a:r>
              <a:rPr lang="it-IT" dirty="0">
                <a:effectLst/>
                <a:latin typeface="Palatino" pitchFamily="2" charset="77"/>
              </a:rPr>
              <a:t> </a:t>
            </a:r>
            <a:r>
              <a:rPr lang="it-IT" dirty="0" err="1">
                <a:effectLst/>
                <a:latin typeface="Palatino" pitchFamily="2" charset="77"/>
              </a:rPr>
              <a:t>Zengin</a:t>
            </a:r>
            <a:r>
              <a:rPr lang="it-IT" dirty="0">
                <a:effectLst/>
                <a:latin typeface="Palatino" pitchFamily="2" charset="77"/>
              </a:rPr>
              <a:t>, allora iscritta al settimo livello della scuola pubblica di </a:t>
            </a:r>
            <a:r>
              <a:rPr lang="it-IT" dirty="0" err="1">
                <a:effectLst/>
                <a:latin typeface="Palatino" pitchFamily="2" charset="77"/>
              </a:rPr>
              <a:t>Avcilar</a:t>
            </a:r>
            <a:r>
              <a:rPr lang="it-IT" dirty="0">
                <a:effectLst/>
                <a:latin typeface="Palatino" pitchFamily="2" charset="77"/>
              </a:rPr>
              <a:t>, si rivolse al Direttorato per l’Educazione Nazionale e alle corti amministrative affinché sua figlia ottenesse l’esonero dalle lezioni di religione ed etica, obbligatorie nelle scuole pubbliche secondo l’art. 24 della Costituzione turca e la legge n.1739 sull’educazione pubblica. </a:t>
            </a:r>
          </a:p>
          <a:p>
            <a:r>
              <a:rPr lang="it-IT" dirty="0">
                <a:effectLst/>
                <a:latin typeface="Palatino" pitchFamily="2" charset="77"/>
              </a:rPr>
              <a:t>Il signor </a:t>
            </a:r>
            <a:r>
              <a:rPr lang="it-IT" dirty="0" err="1">
                <a:effectLst/>
                <a:latin typeface="Palatino" pitchFamily="2" charset="77"/>
              </a:rPr>
              <a:t>Zengin</a:t>
            </a:r>
            <a:r>
              <a:rPr lang="it-IT" dirty="0">
                <a:effectLst/>
                <a:latin typeface="Palatino" pitchFamily="2" charset="77"/>
              </a:rPr>
              <a:t> fece appello al diritto dei </a:t>
            </a:r>
            <a:r>
              <a:rPr lang="it-IT" dirty="0">
                <a:latin typeface="Palatino" pitchFamily="2" charset="77"/>
              </a:rPr>
              <a:t>genitori </a:t>
            </a:r>
            <a:r>
              <a:rPr lang="it-IT" dirty="0">
                <a:effectLst/>
                <a:latin typeface="Palatino" pitchFamily="2" charset="77"/>
              </a:rPr>
              <a:t>di scegliere il tipo di educazione da impartire ai propri figli, secondo le loro convinzioni filosofiche e/o religiose. Inoltre, egli affermò che le modalità e i contenuti dei corsi di religione in Turchia sono incompatibili con il principio di secolarismo e non sono neutrali ma essenzialmente basati sull’insegnamento dell’Islam sunnita </a:t>
            </a:r>
            <a:endParaRPr lang="it-IT" dirty="0">
              <a:latin typeface="Palatino" pitchFamily="2" charset="77"/>
            </a:endParaRPr>
          </a:p>
          <a:p>
            <a:r>
              <a:rPr lang="it-IT" dirty="0">
                <a:effectLst/>
                <a:latin typeface="Palatino" pitchFamily="2" charset="77"/>
              </a:rPr>
              <a:t>Nel 2007, Hasan </a:t>
            </a:r>
            <a:r>
              <a:rPr lang="it-IT" dirty="0" err="1">
                <a:effectLst/>
                <a:latin typeface="Palatino" pitchFamily="2" charset="77"/>
              </a:rPr>
              <a:t>Zengin</a:t>
            </a:r>
            <a:r>
              <a:rPr lang="it-IT" dirty="0">
                <a:effectLst/>
                <a:latin typeface="Palatino" pitchFamily="2" charset="77"/>
              </a:rPr>
              <a:t> decise di adire la Corte di Strasburgo accusando la Turchia di violare, tra gli altri, l’art. 9 Cedu e art. 2 del Protocollo Addizionale n.1 e l’insegnamento ai figli secondo le loro convinzioni religiose. La Turchia, in difesa delle proprie politiche educative, affermò che il sistema scolastico turco è imparziale e che riferimenti all’</a:t>
            </a:r>
            <a:r>
              <a:rPr lang="it-IT" dirty="0" err="1">
                <a:effectLst/>
                <a:latin typeface="Palatino" pitchFamily="2" charset="77"/>
              </a:rPr>
              <a:t>alevismo</a:t>
            </a:r>
            <a:r>
              <a:rPr lang="it-IT" dirty="0">
                <a:effectLst/>
                <a:latin typeface="Palatino" pitchFamily="2" charset="77"/>
              </a:rPr>
              <a:t> sono presenti in alcuni testi scolastici. </a:t>
            </a:r>
          </a:p>
          <a:p>
            <a:endParaRPr lang="it-IT" dirty="0"/>
          </a:p>
        </p:txBody>
      </p:sp>
      <p:pic>
        <p:nvPicPr>
          <p:cNvPr id="4" name="Immagine 3">
            <a:extLst>
              <a:ext uri="{FF2B5EF4-FFF2-40B4-BE49-F238E27FC236}">
                <a16:creationId xmlns:a16="http://schemas.microsoft.com/office/drawing/2014/main" id="{E6AD580E-3990-7E35-38A7-C5A4C0AA466F}"/>
              </a:ext>
            </a:extLst>
          </p:cNvPr>
          <p:cNvPicPr>
            <a:picLocks noChangeAspect="1"/>
          </p:cNvPicPr>
          <p:nvPr/>
        </p:nvPicPr>
        <p:blipFill>
          <a:blip r:embed="rId2"/>
          <a:stretch>
            <a:fillRect/>
          </a:stretch>
        </p:blipFill>
        <p:spPr>
          <a:xfrm>
            <a:off x="0" y="-4763"/>
            <a:ext cx="12192000" cy="1206265"/>
          </a:xfrm>
          <a:prstGeom prst="rect">
            <a:avLst/>
          </a:prstGeom>
        </p:spPr>
      </p:pic>
    </p:spTree>
    <p:extLst>
      <p:ext uri="{BB962C8B-B14F-4D97-AF65-F5344CB8AC3E}">
        <p14:creationId xmlns:p14="http://schemas.microsoft.com/office/powerpoint/2010/main" val="47845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F279CE-CAAE-0F46-0852-30881A737C94}"/>
              </a:ext>
            </a:extLst>
          </p:cNvPr>
          <p:cNvSpPr>
            <a:spLocks noGrp="1"/>
          </p:cNvSpPr>
          <p:nvPr>
            <p:ph type="title"/>
          </p:nvPr>
        </p:nvSpPr>
        <p:spPr>
          <a:xfrm>
            <a:off x="838200" y="1335637"/>
            <a:ext cx="10515600" cy="559666"/>
          </a:xfrm>
        </p:spPr>
        <p:txBody>
          <a:bodyPr>
            <a:normAutofit/>
          </a:bodyPr>
          <a:lstStyle/>
          <a:p>
            <a:pPr algn="ctr"/>
            <a:r>
              <a:rPr lang="it-IT" dirty="0">
                <a:latin typeface="Garamond" panose="02020404030301010803" pitchFamily="18" charset="0"/>
              </a:rPr>
              <a:t>OUTLINE</a:t>
            </a:r>
          </a:p>
        </p:txBody>
      </p:sp>
      <p:sp>
        <p:nvSpPr>
          <p:cNvPr id="3" name="Segnaposto contenuto 2">
            <a:extLst>
              <a:ext uri="{FF2B5EF4-FFF2-40B4-BE49-F238E27FC236}">
                <a16:creationId xmlns:a16="http://schemas.microsoft.com/office/drawing/2014/main" id="{E413A818-0241-11A3-008E-759C6239D3AB}"/>
              </a:ext>
            </a:extLst>
          </p:cNvPr>
          <p:cNvSpPr>
            <a:spLocks noGrp="1"/>
          </p:cNvSpPr>
          <p:nvPr>
            <p:ph idx="1"/>
          </p:nvPr>
        </p:nvSpPr>
        <p:spPr>
          <a:xfrm>
            <a:off x="532014" y="1895303"/>
            <a:ext cx="11454939" cy="3940020"/>
          </a:xfrm>
        </p:spPr>
        <p:txBody>
          <a:bodyPr>
            <a:normAutofit fontScale="92500" lnSpcReduction="20000"/>
          </a:bodyPr>
          <a:lstStyle/>
          <a:p>
            <a:pPr marL="0" indent="0">
              <a:buNone/>
            </a:pPr>
            <a:r>
              <a:rPr lang="it-IT" sz="3000" dirty="0">
                <a:latin typeface="Garamond" panose="02020404030301010803" pitchFamily="18" charset="0"/>
                <a:cs typeface="Times New Roman" panose="02020603050405020304" pitchFamily="18" charset="0"/>
              </a:rPr>
              <a:t>Parte I </a:t>
            </a:r>
          </a:p>
          <a:p>
            <a:r>
              <a:rPr lang="it-IT" sz="3000" dirty="0">
                <a:latin typeface="Garamond" panose="02020404030301010803" pitchFamily="18" charset="0"/>
                <a:cs typeface="Times New Roman" panose="02020603050405020304" pitchFamily="18" charset="0"/>
              </a:rPr>
              <a:t>Profili storico – giuridici della laicità turca</a:t>
            </a:r>
          </a:p>
          <a:p>
            <a:r>
              <a:rPr lang="it-IT" sz="3000" dirty="0">
                <a:latin typeface="Garamond" panose="02020404030301010803" pitchFamily="18" charset="0"/>
                <a:cs typeface="Times New Roman" panose="02020603050405020304" pitchFamily="18" charset="0"/>
              </a:rPr>
              <a:t>La questione del velo islamico: </a:t>
            </a:r>
            <a:r>
              <a:rPr lang="it-IT" sz="3000" dirty="0">
                <a:latin typeface="Garamond" panose="02020404030301010803" pitchFamily="18" charset="0"/>
                <a:cs typeface="Times New Roman" panose="02020603050405020304" pitchFamily="18" charset="0"/>
                <a:sym typeface="Wingdings" pitchFamily="2" charset="2"/>
              </a:rPr>
              <a:t>il caso Leyla</a:t>
            </a:r>
            <a:r>
              <a:rPr lang="it-IT" sz="3200" dirty="0">
                <a:latin typeface="Garamond" panose="02020404030301010803" pitchFamily="18" charset="0"/>
              </a:rPr>
              <a:t> </a:t>
            </a:r>
            <a:r>
              <a:rPr lang="it-IT" sz="3200" dirty="0" err="1">
                <a:latin typeface="Garamond" panose="02020404030301010803" pitchFamily="18" charset="0"/>
              </a:rPr>
              <a:t>Şahin</a:t>
            </a:r>
            <a:r>
              <a:rPr lang="it-IT" sz="3200" dirty="0">
                <a:latin typeface="Garamond" panose="02020404030301010803" pitchFamily="18" charset="0"/>
              </a:rPr>
              <a:t> </a:t>
            </a:r>
          </a:p>
          <a:p>
            <a:pPr marL="0" indent="0">
              <a:buNone/>
            </a:pPr>
            <a:endParaRPr lang="it-IT" sz="3000" dirty="0">
              <a:latin typeface="Garamond" panose="02020404030301010803" pitchFamily="18" charset="0"/>
              <a:cs typeface="Times New Roman" panose="02020603050405020304" pitchFamily="18" charset="0"/>
            </a:endParaRPr>
          </a:p>
          <a:p>
            <a:pPr marL="0" indent="0">
              <a:buNone/>
            </a:pPr>
            <a:r>
              <a:rPr lang="it-IT" sz="3000" dirty="0">
                <a:latin typeface="Garamond" panose="02020404030301010803" pitchFamily="18" charset="0"/>
                <a:cs typeface="Times New Roman" panose="02020603050405020304" pitchFamily="18" charset="0"/>
              </a:rPr>
              <a:t>Parte II</a:t>
            </a:r>
          </a:p>
          <a:p>
            <a:r>
              <a:rPr lang="it-IT" sz="3000" dirty="0">
                <a:latin typeface="Garamond" panose="02020404030301010803" pitchFamily="18" charset="0"/>
                <a:cs typeface="Times New Roman" panose="02020603050405020304" pitchFamily="18" charset="0"/>
              </a:rPr>
              <a:t>Istituzionalizzazione dell’Islam (sunnita): la Presidenza per gli Affari Religiosi (</a:t>
            </a:r>
            <a:r>
              <a:rPr lang="it-IT" sz="3000" i="1" dirty="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Diyanet </a:t>
            </a:r>
            <a:r>
              <a:rPr lang="it-IT" sz="3000" i="1" dirty="0" err="1">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İşleri</a:t>
            </a:r>
            <a:r>
              <a:rPr lang="it-IT" sz="3000" i="1" dirty="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 </a:t>
            </a:r>
            <a:r>
              <a:rPr lang="it-IT" sz="3000" i="1" dirty="0" err="1">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Başkanlığı</a:t>
            </a:r>
            <a:r>
              <a:rPr lang="it-IT" sz="3000" i="1" dirty="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 </a:t>
            </a:r>
            <a:endParaRPr lang="it-IT" sz="3000" dirty="0">
              <a:latin typeface="Garamond" panose="02020404030301010803" pitchFamily="18" charset="0"/>
              <a:cs typeface="Times New Roman" panose="02020603050405020304" pitchFamily="18" charset="0"/>
            </a:endParaRPr>
          </a:p>
          <a:p>
            <a:r>
              <a:rPr lang="it-IT" sz="3000" dirty="0">
                <a:latin typeface="Garamond" panose="02020404030301010803" pitchFamily="18" charset="0"/>
                <a:cs typeface="Times New Roman" panose="02020603050405020304" pitchFamily="18" charset="0"/>
              </a:rPr>
              <a:t>Le minoranze religiose e il «</a:t>
            </a:r>
            <a:r>
              <a:rPr lang="it-IT" sz="3000" i="1" dirty="0">
                <a:latin typeface="Garamond" panose="02020404030301010803" pitchFamily="18" charset="0"/>
                <a:cs typeface="Times New Roman" panose="02020603050405020304" pitchFamily="18" charset="0"/>
              </a:rPr>
              <a:t>millet</a:t>
            </a:r>
            <a:r>
              <a:rPr lang="it-IT" sz="3000" dirty="0">
                <a:latin typeface="Garamond" panose="02020404030301010803" pitchFamily="18" charset="0"/>
                <a:cs typeface="Times New Roman" panose="02020603050405020304" pitchFamily="18" charset="0"/>
              </a:rPr>
              <a:t> nascosto»: l’appartenenza religiosa nei documenti d’identità e l’insegnamento della religione nelle scuole pubbliche </a:t>
            </a:r>
          </a:p>
          <a:p>
            <a:pPr marL="514350" indent="-514350">
              <a:buAutoNum type="arabicParenR"/>
            </a:pPr>
            <a:endParaRPr lang="it-IT" dirty="0"/>
          </a:p>
        </p:txBody>
      </p:sp>
      <p:pic>
        <p:nvPicPr>
          <p:cNvPr id="6" name="Immagine 5">
            <a:extLst>
              <a:ext uri="{FF2B5EF4-FFF2-40B4-BE49-F238E27FC236}">
                <a16:creationId xmlns:a16="http://schemas.microsoft.com/office/drawing/2014/main" id="{FADC328E-3563-C841-4F94-630A917C4AC0}"/>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258058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4BB87E3-680E-0C48-B95C-F6E34C83AA38}"/>
              </a:ext>
            </a:extLst>
          </p:cNvPr>
          <p:cNvSpPr>
            <a:spLocks noGrp="1"/>
          </p:cNvSpPr>
          <p:nvPr>
            <p:ph idx="1"/>
          </p:nvPr>
        </p:nvSpPr>
        <p:spPr>
          <a:xfrm>
            <a:off x="685800" y="1626119"/>
            <a:ext cx="10515600" cy="3885826"/>
          </a:xfrm>
        </p:spPr>
        <p:txBody>
          <a:bodyPr>
            <a:normAutofit lnSpcReduction="10000"/>
          </a:bodyPr>
          <a:lstStyle/>
          <a:p>
            <a:pPr marL="0" indent="0">
              <a:buNone/>
            </a:pPr>
            <a:r>
              <a:rPr lang="it-IT" dirty="0">
                <a:latin typeface="Garamond" panose="02020404030301010803" pitchFamily="18" charset="0"/>
              </a:rPr>
              <a:t>Il governo turco sostenne:</a:t>
            </a:r>
          </a:p>
          <a:p>
            <a:pPr marL="0" indent="0">
              <a:buNone/>
            </a:pPr>
            <a:endParaRPr lang="it-IT" dirty="0">
              <a:latin typeface="Garamond" panose="02020404030301010803" pitchFamily="18" charset="0"/>
            </a:endParaRPr>
          </a:p>
          <a:p>
            <a:pPr marL="514350" indent="-514350">
              <a:buAutoNum type="arabicParenR"/>
            </a:pPr>
            <a:r>
              <a:rPr lang="it-IT" dirty="0">
                <a:latin typeface="Garamond" panose="02020404030301010803" pitchFamily="18" charset="0"/>
              </a:rPr>
              <a:t>la discrezionalità di cui gode lo Stato sulla preparazione e sul contenuto dei programmi scolastici che, in Turchia, sono decisi dal Ministero dell'Istruzione e non dalle autorità religiose, in conformità con il principio di </a:t>
            </a:r>
            <a:r>
              <a:rPr lang="it-IT" i="1" dirty="0">
                <a:latin typeface="Garamond" panose="02020404030301010803" pitchFamily="18" charset="0"/>
              </a:rPr>
              <a:t>laiklik</a:t>
            </a:r>
            <a:r>
              <a:rPr lang="it-IT" dirty="0">
                <a:latin typeface="Garamond" panose="02020404030301010803" pitchFamily="18" charset="0"/>
              </a:rPr>
              <a:t> e con il sistema educativo centralizzato (cfr. paragrafi 40-46). </a:t>
            </a:r>
          </a:p>
          <a:p>
            <a:pPr marL="514350" indent="-514350">
              <a:buFont typeface="Arial" panose="020B0604020202020204" pitchFamily="34" charset="0"/>
              <a:buAutoNum type="arabicParenR"/>
            </a:pPr>
            <a:r>
              <a:rPr lang="it-IT" dirty="0">
                <a:latin typeface="Garamond" panose="02020404030301010803" pitchFamily="18" charset="0"/>
              </a:rPr>
              <a:t>I programmi scolastici sulla religione non prendono in considerazione </a:t>
            </a:r>
            <a:r>
              <a:rPr lang="it-IT" i="1" dirty="0" err="1">
                <a:latin typeface="Garamond" panose="02020404030301010803" pitchFamily="18" charset="0"/>
              </a:rPr>
              <a:t>mezhepler</a:t>
            </a:r>
            <a:r>
              <a:rPr lang="it-IT" dirty="0">
                <a:latin typeface="Garamond" panose="02020404030301010803" pitchFamily="18" charset="0"/>
              </a:rPr>
              <a:t> (branche dell’Islam) o </a:t>
            </a:r>
            <a:r>
              <a:rPr lang="it-IT" i="1" dirty="0" err="1">
                <a:latin typeface="Garamond" panose="02020404030301010803" pitchFamily="18" charset="0"/>
              </a:rPr>
              <a:t>tarikat</a:t>
            </a:r>
            <a:r>
              <a:rPr lang="it-IT" dirty="0">
                <a:latin typeface="Garamond" panose="02020404030301010803" pitchFamily="18" charset="0"/>
              </a:rPr>
              <a:t> (ordini religiosi). </a:t>
            </a:r>
          </a:p>
          <a:p>
            <a:pPr marL="0" indent="0">
              <a:buNone/>
            </a:pPr>
            <a:endParaRPr lang="it-IT" dirty="0"/>
          </a:p>
        </p:txBody>
      </p:sp>
      <p:pic>
        <p:nvPicPr>
          <p:cNvPr id="4" name="Immagine 3">
            <a:extLst>
              <a:ext uri="{FF2B5EF4-FFF2-40B4-BE49-F238E27FC236}">
                <a16:creationId xmlns:a16="http://schemas.microsoft.com/office/drawing/2014/main" id="{0D7A1462-93EE-26FD-39C6-67088DA0A29F}"/>
              </a:ext>
            </a:extLst>
          </p:cNvPr>
          <p:cNvPicPr>
            <a:picLocks noChangeAspect="1"/>
          </p:cNvPicPr>
          <p:nvPr/>
        </p:nvPicPr>
        <p:blipFill>
          <a:blip r:embed="rId2"/>
          <a:stretch>
            <a:fillRect/>
          </a:stretch>
        </p:blipFill>
        <p:spPr>
          <a:xfrm>
            <a:off x="0" y="-4763"/>
            <a:ext cx="12192000" cy="1206265"/>
          </a:xfrm>
          <a:prstGeom prst="rect">
            <a:avLst/>
          </a:prstGeom>
        </p:spPr>
      </p:pic>
    </p:spTree>
    <p:extLst>
      <p:ext uri="{BB962C8B-B14F-4D97-AF65-F5344CB8AC3E}">
        <p14:creationId xmlns:p14="http://schemas.microsoft.com/office/powerpoint/2010/main" val="1179661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E52148B-C4CA-8B1D-619D-694666438BA8}"/>
              </a:ext>
            </a:extLst>
          </p:cNvPr>
          <p:cNvSpPr>
            <a:spLocks noGrp="1"/>
          </p:cNvSpPr>
          <p:nvPr>
            <p:ph idx="1"/>
          </p:nvPr>
        </p:nvSpPr>
        <p:spPr>
          <a:xfrm>
            <a:off x="526472" y="2189019"/>
            <a:ext cx="11402291" cy="3449782"/>
          </a:xfrm>
        </p:spPr>
        <p:txBody>
          <a:bodyPr>
            <a:normAutofit/>
          </a:bodyPr>
          <a:lstStyle/>
          <a:p>
            <a:pPr marL="0" indent="0">
              <a:buNone/>
            </a:pPr>
            <a:r>
              <a:rPr lang="it-IT" sz="2400" dirty="0">
                <a:latin typeface="Garamond" panose="02020404030301010803" pitchFamily="18" charset="0"/>
              </a:rPr>
              <a:t>La Corte ha valutato:</a:t>
            </a:r>
          </a:p>
          <a:p>
            <a:pPr marL="457200" indent="-457200">
              <a:buAutoNum type="arabicParenR"/>
            </a:pPr>
            <a:r>
              <a:rPr lang="it-IT" sz="2400" dirty="0">
                <a:latin typeface="Garamond" panose="02020404030301010803" pitchFamily="18" charset="0"/>
              </a:rPr>
              <a:t>se </a:t>
            </a:r>
            <a:r>
              <a:rPr lang="it-IT" sz="2400" dirty="0">
                <a:effectLst/>
                <a:latin typeface="Garamond" panose="02020404030301010803" pitchFamily="18" charset="0"/>
              </a:rPr>
              <a:t>l’insegnamento della religione fosse impartito in modo </a:t>
            </a:r>
            <a:r>
              <a:rPr lang="it-IT" sz="2400" i="1" dirty="0">
                <a:effectLst/>
                <a:latin typeface="Garamond" panose="02020404030301010803" pitchFamily="18" charset="0"/>
              </a:rPr>
              <a:t>oggettivo, libero e pluralista</a:t>
            </a:r>
            <a:r>
              <a:rPr lang="it-IT" sz="2400" i="1" dirty="0">
                <a:latin typeface="Garamond" panose="02020404030301010803" pitchFamily="18" charset="0"/>
              </a:rPr>
              <a:t>;</a:t>
            </a:r>
            <a:endParaRPr lang="it-IT" sz="2400" i="1" dirty="0">
              <a:effectLst/>
              <a:latin typeface="Garamond" panose="02020404030301010803" pitchFamily="18" charset="0"/>
            </a:endParaRPr>
          </a:p>
          <a:p>
            <a:pPr marL="457200" indent="-457200">
              <a:buAutoNum type="arabicParenR"/>
            </a:pPr>
            <a:r>
              <a:rPr lang="it-IT" sz="2400" dirty="0">
                <a:effectLst/>
                <a:latin typeface="Garamond" panose="02020404030301010803" pitchFamily="18" charset="0"/>
              </a:rPr>
              <a:t>le possibilità concrete di esonero; </a:t>
            </a:r>
          </a:p>
          <a:p>
            <a:pPr marL="0" indent="0">
              <a:buNone/>
            </a:pPr>
            <a:r>
              <a:rPr lang="it-IT" sz="2400" dirty="0">
                <a:latin typeface="Garamond" panose="02020404030301010803" pitchFamily="18" charset="0"/>
              </a:rPr>
              <a:t>3)  l’assenza di finalità </a:t>
            </a:r>
            <a:r>
              <a:rPr lang="it-IT" sz="2400" dirty="0">
                <a:effectLst/>
                <a:latin typeface="Garamond" panose="02020404030301010803" pitchFamily="18" charset="0"/>
              </a:rPr>
              <a:t>di indottrinamento.</a:t>
            </a:r>
          </a:p>
          <a:p>
            <a:pPr marL="0" indent="0">
              <a:buNone/>
            </a:pPr>
            <a:endParaRPr lang="it-IT" sz="2400" dirty="0">
              <a:latin typeface="Garamond" panose="02020404030301010803" pitchFamily="18" charset="0"/>
            </a:endParaRPr>
          </a:p>
          <a:p>
            <a:pPr marL="0" indent="0">
              <a:buNone/>
            </a:pPr>
            <a:r>
              <a:rPr lang="it-IT" sz="2400" dirty="0">
                <a:latin typeface="Garamond" panose="02020404030301010803" pitchFamily="18" charset="0"/>
              </a:rPr>
              <a:t>C</a:t>
            </a:r>
            <a:r>
              <a:rPr lang="it-IT" sz="2400" dirty="0">
                <a:effectLst/>
                <a:latin typeface="Garamond" panose="02020404030301010803" pitchFamily="18" charset="0"/>
              </a:rPr>
              <a:t>ondanna della Turchia per violazione dell’art. 9 Cedu (libertà di pensiero, coscienza</a:t>
            </a:r>
            <a:r>
              <a:rPr lang="it-IT" sz="2400" dirty="0">
                <a:latin typeface="Garamond" panose="02020404030301010803" pitchFamily="18" charset="0"/>
              </a:rPr>
              <a:t> e </a:t>
            </a:r>
            <a:r>
              <a:rPr lang="it-IT" sz="2400" dirty="0">
                <a:effectLst/>
                <a:latin typeface="Garamond" panose="02020404030301010803" pitchFamily="18" charset="0"/>
              </a:rPr>
              <a:t>religione) e dell’art. </a:t>
            </a:r>
            <a:r>
              <a:rPr lang="it-IT" sz="2400" dirty="0">
                <a:latin typeface="Garamond" panose="02020404030301010803" pitchFamily="18" charset="0"/>
              </a:rPr>
              <a:t>2 del</a:t>
            </a:r>
            <a:r>
              <a:rPr lang="it-IT" sz="2400" dirty="0">
                <a:effectLst/>
                <a:latin typeface="Garamond" panose="02020404030301010803" pitchFamily="18" charset="0"/>
              </a:rPr>
              <a:t> Protocollo addizionale n. 1 (diritto all’istruzione)</a:t>
            </a:r>
          </a:p>
          <a:p>
            <a:pPr marL="0" indent="0">
              <a:buNone/>
            </a:pPr>
            <a:endParaRPr lang="it-IT" sz="2400" b="0" i="0" u="none" strike="noStrike" dirty="0">
              <a:solidFill>
                <a:srgbClr val="000000"/>
              </a:solidFill>
              <a:effectLst/>
              <a:latin typeface="Garamond" panose="02020404030301010803" pitchFamily="18" charset="0"/>
            </a:endParaRPr>
          </a:p>
          <a:p>
            <a:endParaRPr lang="it-IT" dirty="0"/>
          </a:p>
        </p:txBody>
      </p:sp>
      <p:pic>
        <p:nvPicPr>
          <p:cNvPr id="2" name="Immagine 1">
            <a:extLst>
              <a:ext uri="{FF2B5EF4-FFF2-40B4-BE49-F238E27FC236}">
                <a16:creationId xmlns:a16="http://schemas.microsoft.com/office/drawing/2014/main" id="{C40210DE-A5B9-264B-36CB-2B2AFB20945D}"/>
              </a:ext>
            </a:extLst>
          </p:cNvPr>
          <p:cNvPicPr>
            <a:picLocks noChangeAspect="1"/>
          </p:cNvPicPr>
          <p:nvPr/>
        </p:nvPicPr>
        <p:blipFill>
          <a:blip r:embed="rId2"/>
          <a:stretch>
            <a:fillRect/>
          </a:stretch>
        </p:blipFill>
        <p:spPr>
          <a:xfrm>
            <a:off x="0" y="-4763"/>
            <a:ext cx="12192000" cy="1206265"/>
          </a:xfrm>
          <a:prstGeom prst="rect">
            <a:avLst/>
          </a:prstGeom>
        </p:spPr>
      </p:pic>
    </p:spTree>
    <p:extLst>
      <p:ext uri="{BB962C8B-B14F-4D97-AF65-F5344CB8AC3E}">
        <p14:creationId xmlns:p14="http://schemas.microsoft.com/office/powerpoint/2010/main" val="4228045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A026D23-F0C0-A253-D46A-519D73ACA9E3}"/>
              </a:ext>
            </a:extLst>
          </p:cNvPr>
          <p:cNvSpPr>
            <a:spLocks noGrp="1"/>
          </p:cNvSpPr>
          <p:nvPr>
            <p:ph idx="1"/>
          </p:nvPr>
        </p:nvSpPr>
        <p:spPr>
          <a:xfrm>
            <a:off x="692727" y="1593273"/>
            <a:ext cx="10661073" cy="4583690"/>
          </a:xfrm>
        </p:spPr>
        <p:txBody>
          <a:bodyPr/>
          <a:lstStyle/>
          <a:p>
            <a:pPr marL="0" indent="0">
              <a:buNone/>
            </a:pPr>
            <a:r>
              <a:rPr lang="it-IT" sz="2400" dirty="0">
                <a:latin typeface="Garamond" panose="02020404030301010803" pitchFamily="18" charset="0"/>
              </a:rPr>
              <a:t>In </a:t>
            </a:r>
            <a:r>
              <a:rPr lang="it-IT" sz="2400" i="1" dirty="0" err="1">
                <a:latin typeface="Garamond" panose="02020404030301010803" pitchFamily="18" charset="0"/>
              </a:rPr>
              <a:t>Zengin</a:t>
            </a:r>
            <a:r>
              <a:rPr lang="it-IT" sz="2400" i="1" dirty="0">
                <a:latin typeface="Garamond" panose="02020404030301010803" pitchFamily="18" charset="0"/>
              </a:rPr>
              <a:t>, </a:t>
            </a:r>
            <a:r>
              <a:rPr lang="it-IT" sz="2400" dirty="0">
                <a:latin typeface="Garamond" panose="02020404030301010803" pitchFamily="18" charset="0"/>
              </a:rPr>
              <a:t>la Corte va anche oltre, riconoscendo la natura di confessione religiosa all’Alevismo:</a:t>
            </a:r>
          </a:p>
          <a:p>
            <a:pPr marL="0" indent="0">
              <a:buNone/>
            </a:pPr>
            <a:endParaRPr lang="it-IT" sz="2400" dirty="0">
              <a:latin typeface="Garamond" panose="02020404030301010803" pitchFamily="18" charset="0"/>
            </a:endParaRPr>
          </a:p>
          <a:p>
            <a:pPr marL="0" indent="0">
              <a:buNone/>
            </a:pPr>
            <a:r>
              <a:rPr lang="en-US" sz="2400" dirty="0">
                <a:effectLst/>
                <a:latin typeface="Garamond" panose="02020404030301010803" pitchFamily="18" charset="0"/>
                <a:ea typeface="Times New Roman" panose="02020603050405020304" pitchFamily="18" charset="0"/>
              </a:rPr>
              <a:t>“a religious conviction which has deep roots in Turkish society and history and that is has features which are particular to it […]. It is thus distinct neither a sect nor a 'belief' which does not attain a certain level of cogency, seriousness, cohesion and importance. It is thus distinct from the Sunni understanding of Islam which is taught in schools. It is certainly neither a sect nor a “belief” which does not attain a certain level of cogency, seriousness, cohesion and importance […]. In consequence, the expression “religious convictions”, within the meaning of the second sentence of Article 2 of Protocol No. 1, is undoubtedly applicable to this faith (para 50).</a:t>
            </a:r>
            <a:endParaRPr lang="it-IT" sz="2400" dirty="0">
              <a:effectLst/>
              <a:latin typeface="Garamond" panose="02020404030301010803" pitchFamily="18" charset="0"/>
              <a:ea typeface="Times New Roman" panose="02020603050405020304" pitchFamily="18" charset="0"/>
            </a:endParaRPr>
          </a:p>
          <a:p>
            <a:pPr marL="0" indent="0">
              <a:buNone/>
            </a:pPr>
            <a:endParaRPr lang="it-IT" dirty="0"/>
          </a:p>
        </p:txBody>
      </p:sp>
      <p:pic>
        <p:nvPicPr>
          <p:cNvPr id="4" name="Immagine 3">
            <a:extLst>
              <a:ext uri="{FF2B5EF4-FFF2-40B4-BE49-F238E27FC236}">
                <a16:creationId xmlns:a16="http://schemas.microsoft.com/office/drawing/2014/main" id="{9D4C40D6-802C-9F0D-6E1A-F38DFDC16BC7}"/>
              </a:ext>
            </a:extLst>
          </p:cNvPr>
          <p:cNvPicPr>
            <a:picLocks noChangeAspect="1"/>
          </p:cNvPicPr>
          <p:nvPr/>
        </p:nvPicPr>
        <p:blipFill>
          <a:blip r:embed="rId2"/>
          <a:stretch>
            <a:fillRect/>
          </a:stretch>
        </p:blipFill>
        <p:spPr>
          <a:xfrm>
            <a:off x="0" y="-4763"/>
            <a:ext cx="12192000" cy="1206265"/>
          </a:xfrm>
          <a:prstGeom prst="rect">
            <a:avLst/>
          </a:prstGeom>
        </p:spPr>
      </p:pic>
    </p:spTree>
    <p:extLst>
      <p:ext uri="{BB962C8B-B14F-4D97-AF65-F5344CB8AC3E}">
        <p14:creationId xmlns:p14="http://schemas.microsoft.com/office/powerpoint/2010/main" val="3397150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61B0C2-EB37-7299-3C52-41AC5B324188}"/>
              </a:ext>
            </a:extLst>
          </p:cNvPr>
          <p:cNvSpPr>
            <a:spLocks noGrp="1"/>
          </p:cNvSpPr>
          <p:nvPr>
            <p:ph type="title"/>
          </p:nvPr>
        </p:nvSpPr>
        <p:spPr/>
        <p:txBody>
          <a:bodyPr>
            <a:normAutofit fontScale="90000"/>
          </a:bodyPr>
          <a:lstStyle/>
          <a:p>
            <a:r>
              <a:rPr lang="it-IT" dirty="0"/>
              <a:t>A mo’ di conclusione: la laicità turca come «gioco di specchi» (V.R. Scotti)</a:t>
            </a:r>
          </a:p>
        </p:txBody>
      </p:sp>
      <p:sp>
        <p:nvSpPr>
          <p:cNvPr id="5" name="CasellaDiTesto 4">
            <a:extLst>
              <a:ext uri="{FF2B5EF4-FFF2-40B4-BE49-F238E27FC236}">
                <a16:creationId xmlns:a16="http://schemas.microsoft.com/office/drawing/2014/main" id="{BCAD76A3-D396-3357-8421-A3EA7924862D}"/>
              </a:ext>
            </a:extLst>
          </p:cNvPr>
          <p:cNvSpPr txBox="1"/>
          <p:nvPr/>
        </p:nvSpPr>
        <p:spPr>
          <a:xfrm>
            <a:off x="342900" y="2000249"/>
            <a:ext cx="11401425" cy="4093428"/>
          </a:xfrm>
          <a:prstGeom prst="rect">
            <a:avLst/>
          </a:prstGeom>
          <a:noFill/>
        </p:spPr>
        <p:txBody>
          <a:bodyPr wrap="square">
            <a:spAutoFit/>
          </a:bodyPr>
          <a:lstStyle/>
          <a:p>
            <a:pPr algn="just"/>
            <a:r>
              <a:rPr lang="it-IT" sz="2000" dirty="0">
                <a:latin typeface="Garamond" panose="02020404030301010803" pitchFamily="18" charset="0"/>
                <a:ea typeface="Calibri" panose="020F0502020204030204" pitchFamily="34" charset="0"/>
                <a:cs typeface="Times New Roman" panose="02020603050405020304" pitchFamily="18" charset="0"/>
              </a:rPr>
              <a:t>Da un lato, si </a:t>
            </a:r>
            <a:r>
              <a:rPr lang="it-IT" sz="2000" dirty="0">
                <a:effectLst/>
                <a:latin typeface="Garamond" panose="02020404030301010803" pitchFamily="18" charset="0"/>
                <a:ea typeface="Calibri" panose="020F0502020204030204" pitchFamily="34" charset="0"/>
                <a:cs typeface="Times New Roman" panose="02020603050405020304" pitchFamily="18" charset="0"/>
              </a:rPr>
              <a:t>nega alla religione ogni rilievo politico e giuridico (dissoluzione dei partiti politici religiosamente orientati e questione del velo). </a:t>
            </a:r>
          </a:p>
          <a:p>
            <a:pPr algn="just"/>
            <a:endParaRPr lang="it-IT" sz="2000" dirty="0">
              <a:effectLst/>
              <a:latin typeface="Garamond" panose="02020404030301010803" pitchFamily="18" charset="0"/>
              <a:ea typeface="Calibri" panose="020F0502020204030204" pitchFamily="34" charset="0"/>
              <a:cs typeface="Times New Roman" panose="02020603050405020304" pitchFamily="18" charset="0"/>
            </a:endParaRPr>
          </a:p>
          <a:p>
            <a:pPr marL="285750" indent="-285750" algn="just">
              <a:buFont typeface="Wingdings" pitchFamily="2" charset="2"/>
              <a:buChar char="à"/>
            </a:pPr>
            <a:r>
              <a:rPr lang="it-IT" sz="2000" dirty="0">
                <a:latin typeface="Garamond" panose="02020404030301010803" pitchFamily="18" charset="0"/>
                <a:ea typeface="Calibri" panose="020F0502020204030204" pitchFamily="34" charset="0"/>
                <a:cs typeface="Times New Roman" panose="02020603050405020304" pitchFamily="18" charset="0"/>
                <a:sym typeface="Wingdings" pitchFamily="2" charset="2"/>
              </a:rPr>
              <a:t>Laicità come carattere essenziale della forma di Stato turca e corollario del nazionalismo </a:t>
            </a:r>
          </a:p>
          <a:p>
            <a:pPr marL="285750" indent="-285750" algn="just">
              <a:buFont typeface="Wingdings" pitchFamily="2" charset="2"/>
              <a:buChar char="à"/>
            </a:pPr>
            <a:endParaRPr lang="it-IT" sz="2000" dirty="0">
              <a:effectLst/>
              <a:latin typeface="Garamond" panose="02020404030301010803" pitchFamily="18" charset="0"/>
              <a:ea typeface="Calibri" panose="020F0502020204030204" pitchFamily="34" charset="0"/>
              <a:cs typeface="Times New Roman" panose="02020603050405020304" pitchFamily="18" charset="0"/>
              <a:sym typeface="Wingdings" pitchFamily="2" charset="2"/>
            </a:endParaRPr>
          </a:p>
          <a:p>
            <a:pPr algn="just"/>
            <a:r>
              <a:rPr lang="it-IT" sz="2000" dirty="0">
                <a:effectLst/>
                <a:latin typeface="Garamond" panose="02020404030301010803" pitchFamily="18" charset="0"/>
                <a:ea typeface="Calibri" panose="020F0502020204030204" pitchFamily="34" charset="0"/>
                <a:cs typeface="Times New Roman" panose="02020603050405020304" pitchFamily="18" charset="0"/>
              </a:rPr>
              <a:t>Dall’altro, si istituzionalizza l’Islam (Presidenza per gli Affari religiosi) e lo si utilizza come strumento di </a:t>
            </a:r>
            <a:r>
              <a:rPr lang="it-IT" sz="2000" dirty="0">
                <a:latin typeface="Garamond" panose="02020404030301010803" pitchFamily="18" charset="0"/>
                <a:ea typeface="Calibri" panose="020F0502020204030204" pitchFamily="34" charset="0"/>
                <a:cs typeface="Times New Roman" panose="02020603050405020304" pitchFamily="18" charset="0"/>
              </a:rPr>
              <a:t>creazione dell’identità nazionale (disciplina giuridica delle minoranze; istruzione religiosa nelle scuole, indicazione della religione sui documenti d’identità). </a:t>
            </a:r>
          </a:p>
          <a:p>
            <a:pPr algn="just"/>
            <a:endParaRPr lang="it-IT" sz="2000" dirty="0">
              <a:latin typeface="Garamond" panose="02020404030301010803" pitchFamily="18" charset="0"/>
              <a:ea typeface="Calibri" panose="020F0502020204030204" pitchFamily="34" charset="0"/>
              <a:cs typeface="Times New Roman" panose="02020603050405020304" pitchFamily="18" charset="0"/>
            </a:endParaRPr>
          </a:p>
          <a:p>
            <a:pPr algn="just"/>
            <a:r>
              <a:rPr lang="it-IT" sz="2000" dirty="0">
                <a:latin typeface="Garamond" panose="02020404030301010803" pitchFamily="18" charset="0"/>
                <a:ea typeface="Calibri" panose="020F0502020204030204" pitchFamily="34" charset="0"/>
                <a:cs typeface="Times New Roman" panose="02020603050405020304" pitchFamily="18" charset="0"/>
                <a:sym typeface="Wingdings" pitchFamily="2" charset="2"/>
              </a:rPr>
              <a:t> </a:t>
            </a:r>
            <a:r>
              <a:rPr lang="it-IT" sz="2000" dirty="0">
                <a:latin typeface="Garamond" panose="02020404030301010803" pitchFamily="18" charset="0"/>
                <a:ea typeface="Calibri" panose="020F0502020204030204" pitchFamily="34" charset="0"/>
                <a:cs typeface="Times New Roman" panose="02020603050405020304" pitchFamily="18" charset="0"/>
              </a:rPr>
              <a:t>Dimensione «religiosa» della cittadinanza turca e influenza della logica del millet (crittotipo tradizionale): si </a:t>
            </a:r>
            <a:r>
              <a:rPr lang="it-IT" sz="2000" dirty="0">
                <a:effectLst/>
                <a:latin typeface="Garamond" panose="02020404030301010803" pitchFamily="18" charset="0"/>
                <a:ea typeface="Calibri" panose="020F0502020204030204" pitchFamily="34" charset="0"/>
                <a:cs typeface="Times New Roman" panose="02020603050405020304" pitchFamily="18" charset="0"/>
              </a:rPr>
              <a:t>produce una differenziazione tra la comunità turca-musulmana (la </a:t>
            </a:r>
            <a:r>
              <a:rPr lang="it-IT" sz="2000" i="1" dirty="0" err="1">
                <a:effectLst/>
                <a:latin typeface="Garamond" panose="02020404030301010803" pitchFamily="18" charset="0"/>
                <a:ea typeface="Calibri" panose="020F0502020204030204" pitchFamily="34" charset="0"/>
                <a:cs typeface="Times New Roman" panose="02020603050405020304" pitchFamily="18" charset="0"/>
              </a:rPr>
              <a:t>milla</a:t>
            </a:r>
            <a:r>
              <a:rPr lang="it-IT" sz="2000" dirty="0">
                <a:effectLst/>
                <a:latin typeface="Garamond" panose="02020404030301010803" pitchFamily="18" charset="0"/>
                <a:ea typeface="Calibri" panose="020F0502020204030204" pitchFamily="34" charset="0"/>
                <a:cs typeface="Times New Roman" panose="02020603050405020304" pitchFamily="18" charset="0"/>
              </a:rPr>
              <a:t> dominante), le comunità religiose riconosciute dallo Stato (gli altri </a:t>
            </a:r>
            <a:r>
              <a:rPr lang="it-IT" sz="2000" i="1" dirty="0">
                <a:effectLst/>
                <a:latin typeface="Garamond" panose="02020404030301010803" pitchFamily="18" charset="0"/>
                <a:ea typeface="Calibri" panose="020F0502020204030204" pitchFamily="34" charset="0"/>
                <a:cs typeface="Times New Roman" panose="02020603050405020304" pitchFamily="18" charset="0"/>
              </a:rPr>
              <a:t>millet</a:t>
            </a:r>
            <a:r>
              <a:rPr lang="it-IT" sz="2000" dirty="0">
                <a:effectLst/>
                <a:latin typeface="Garamond" panose="02020404030301010803" pitchFamily="18" charset="0"/>
                <a:ea typeface="Calibri" panose="020F0502020204030204" pitchFamily="34" charset="0"/>
                <a:cs typeface="Times New Roman" panose="02020603050405020304" pitchFamily="18" charset="0"/>
              </a:rPr>
              <a:t>), e tra i </a:t>
            </a:r>
            <a:r>
              <a:rPr lang="it-IT" sz="2000" i="1" dirty="0">
                <a:effectLst/>
                <a:latin typeface="Garamond" panose="02020404030301010803" pitchFamily="18" charset="0"/>
                <a:ea typeface="Calibri" panose="020F0502020204030204" pitchFamily="34" charset="0"/>
                <a:cs typeface="Times New Roman" panose="02020603050405020304" pitchFamily="18" charset="0"/>
              </a:rPr>
              <a:t>millet</a:t>
            </a:r>
            <a:r>
              <a:rPr lang="it-IT" sz="2000" dirty="0">
                <a:effectLst/>
                <a:latin typeface="Garamond" panose="02020404030301010803" pitchFamily="18" charset="0"/>
                <a:ea typeface="Calibri" panose="020F0502020204030204" pitchFamily="34" charset="0"/>
                <a:cs typeface="Times New Roman" panose="02020603050405020304" pitchFamily="18" charset="0"/>
              </a:rPr>
              <a:t> e le restanti realtà etnico-confessionali presenti e attive sul territorio dello Stato</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36A50DED-7C2C-F3C5-5115-A3040F09450A}"/>
              </a:ext>
            </a:extLst>
          </p:cNvPr>
          <p:cNvPicPr>
            <a:picLocks noChangeAspect="1"/>
          </p:cNvPicPr>
          <p:nvPr/>
        </p:nvPicPr>
        <p:blipFill>
          <a:blip r:embed="rId2"/>
          <a:stretch>
            <a:fillRect/>
          </a:stretch>
        </p:blipFill>
        <p:spPr>
          <a:xfrm>
            <a:off x="0" y="-4763"/>
            <a:ext cx="12192000" cy="1206265"/>
          </a:xfrm>
          <a:prstGeom prst="rect">
            <a:avLst/>
          </a:prstGeom>
        </p:spPr>
      </p:pic>
    </p:spTree>
    <p:extLst>
      <p:ext uri="{BB962C8B-B14F-4D97-AF65-F5344CB8AC3E}">
        <p14:creationId xmlns:p14="http://schemas.microsoft.com/office/powerpoint/2010/main" val="3817673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4657D68-0417-0F06-F7E3-96349C5EA4E3}"/>
              </a:ext>
            </a:extLst>
          </p:cNvPr>
          <p:cNvSpPr>
            <a:spLocks noGrp="1"/>
          </p:cNvSpPr>
          <p:nvPr>
            <p:ph idx="1"/>
          </p:nvPr>
        </p:nvSpPr>
        <p:spPr>
          <a:xfrm>
            <a:off x="408709" y="1579418"/>
            <a:ext cx="11374582" cy="4613562"/>
          </a:xfrm>
        </p:spPr>
        <p:txBody>
          <a:bodyPr>
            <a:normAutofit/>
          </a:bodyPr>
          <a:lstStyle/>
          <a:p>
            <a:pPr marL="0" indent="0">
              <a:buNone/>
            </a:pPr>
            <a:r>
              <a:rPr lang="en-GB" sz="1800" cap="small" dirty="0">
                <a:effectLst/>
                <a:latin typeface="Times New Roman" panose="02020603050405020304" pitchFamily="18" charset="0"/>
                <a:ea typeface="Aptos" panose="020B0004020202020204" pitchFamily="34" charset="0"/>
              </a:rPr>
              <a:t>R. </a:t>
            </a:r>
            <a:r>
              <a:rPr lang="en-GB" sz="1800" cap="small" dirty="0" err="1">
                <a:effectLst/>
                <a:latin typeface="Times New Roman" panose="02020603050405020304" pitchFamily="18" charset="0"/>
                <a:ea typeface="Aptos" panose="020B0004020202020204" pitchFamily="34" charset="0"/>
              </a:rPr>
              <a:t>Bottoni</a:t>
            </a:r>
            <a:r>
              <a:rPr lang="en-GB" sz="1800" i="1" dirty="0">
                <a:effectLst/>
                <a:latin typeface="Times New Roman" panose="02020603050405020304" pitchFamily="18" charset="0"/>
                <a:ea typeface="Aptos" panose="020B0004020202020204" pitchFamily="34" charset="0"/>
              </a:rPr>
              <a:t>, Il principio di laicità in </a:t>
            </a:r>
            <a:r>
              <a:rPr lang="en-GB" sz="1800" i="1" dirty="0" err="1">
                <a:effectLst/>
                <a:latin typeface="Times New Roman" panose="02020603050405020304" pitchFamily="18" charset="0"/>
                <a:ea typeface="Aptos" panose="020B0004020202020204" pitchFamily="34" charset="0"/>
              </a:rPr>
              <a:t>Turchia</a:t>
            </a:r>
            <a:r>
              <a:rPr lang="en-GB" sz="1800" i="1" dirty="0">
                <a:effectLst/>
                <a:latin typeface="Times New Roman" panose="02020603050405020304" pitchFamily="18" charset="0"/>
                <a:ea typeface="Aptos" panose="020B0004020202020204" pitchFamily="34" charset="0"/>
              </a:rPr>
              <a:t>. </a:t>
            </a:r>
            <a:r>
              <a:rPr lang="en-GB" sz="1800" i="1" dirty="0" err="1">
                <a:effectLst/>
                <a:latin typeface="Times New Roman" panose="02020603050405020304" pitchFamily="18" charset="0"/>
                <a:ea typeface="Aptos" panose="020B0004020202020204" pitchFamily="34" charset="0"/>
              </a:rPr>
              <a:t>Profili</a:t>
            </a:r>
            <a:r>
              <a:rPr lang="en-GB" sz="1800" i="1" dirty="0">
                <a:effectLst/>
                <a:latin typeface="Times New Roman" panose="02020603050405020304" pitchFamily="18" charset="0"/>
                <a:ea typeface="Aptos" panose="020B0004020202020204" pitchFamily="34" charset="0"/>
              </a:rPr>
              <a:t> </a:t>
            </a:r>
            <a:r>
              <a:rPr lang="en-GB" sz="1800" i="1" dirty="0" err="1">
                <a:effectLst/>
                <a:latin typeface="Times New Roman" panose="02020603050405020304" pitchFamily="18" charset="0"/>
                <a:ea typeface="Aptos" panose="020B0004020202020204" pitchFamily="34" charset="0"/>
              </a:rPr>
              <a:t>storico-giuridici</a:t>
            </a:r>
            <a:r>
              <a:rPr lang="en-GB" sz="1800" dirty="0">
                <a:effectLst/>
                <a:latin typeface="Times New Roman" panose="02020603050405020304" pitchFamily="18" charset="0"/>
                <a:ea typeface="Aptos" panose="020B0004020202020204" pitchFamily="34" charset="0"/>
              </a:rPr>
              <a:t>, Vita e Pensiero, Milano, 2012;</a:t>
            </a:r>
          </a:p>
          <a:p>
            <a:pPr marL="0" indent="0">
              <a:buNone/>
            </a:pPr>
            <a:r>
              <a:rPr lang="en-GB" sz="1800" cap="small" dirty="0">
                <a:effectLst/>
                <a:latin typeface="Times New Roman" panose="02020603050405020304" pitchFamily="18" charset="0"/>
                <a:ea typeface="Aptos" panose="020B0004020202020204" pitchFamily="34" charset="0"/>
              </a:rPr>
              <a:t>V.R. Scotti</a:t>
            </a:r>
            <a:r>
              <a:rPr lang="en-GB" sz="1800" dirty="0">
                <a:effectLst/>
                <a:latin typeface="Times New Roman" panose="02020603050405020304" pitchFamily="18" charset="0"/>
                <a:ea typeface="Aptos" panose="020B0004020202020204" pitchFamily="34" charset="0"/>
              </a:rPr>
              <a:t>, </a:t>
            </a:r>
            <a:r>
              <a:rPr lang="en-GB" sz="1800" i="1" dirty="0">
                <a:effectLst/>
                <a:latin typeface="Times New Roman" panose="02020603050405020304" pitchFamily="18" charset="0"/>
                <a:ea typeface="Aptos" panose="020B0004020202020204" pitchFamily="34" charset="0"/>
              </a:rPr>
              <a:t>Il </a:t>
            </a:r>
            <a:r>
              <a:rPr lang="en-GB" sz="1800" i="1" dirty="0" err="1">
                <a:effectLst/>
                <a:latin typeface="Times New Roman" panose="02020603050405020304" pitchFamily="18" charset="0"/>
                <a:ea typeface="Aptos" panose="020B0004020202020204" pitchFamily="34" charset="0"/>
              </a:rPr>
              <a:t>costituzionalismo</a:t>
            </a:r>
            <a:r>
              <a:rPr lang="en-GB" sz="1800" i="1" dirty="0">
                <a:effectLst/>
                <a:latin typeface="Times New Roman" panose="02020603050405020304" pitchFamily="18" charset="0"/>
                <a:ea typeface="Aptos" panose="020B0004020202020204" pitchFamily="34" charset="0"/>
              </a:rPr>
              <a:t> in </a:t>
            </a:r>
            <a:r>
              <a:rPr lang="en-GB" sz="1800" i="1" dirty="0" err="1">
                <a:effectLst/>
                <a:latin typeface="Times New Roman" panose="02020603050405020304" pitchFamily="18" charset="0"/>
                <a:ea typeface="Aptos" panose="020B0004020202020204" pitchFamily="34" charset="0"/>
              </a:rPr>
              <a:t>Turchia</a:t>
            </a:r>
            <a:r>
              <a:rPr lang="en-GB" sz="1800" i="1" dirty="0">
                <a:effectLst/>
                <a:latin typeface="Times New Roman" panose="02020603050405020304" pitchFamily="18" charset="0"/>
                <a:ea typeface="Aptos" panose="020B0004020202020204" pitchFamily="34" charset="0"/>
              </a:rPr>
              <a:t> </a:t>
            </a:r>
            <a:r>
              <a:rPr lang="en-GB" sz="1800" i="1" dirty="0" err="1">
                <a:effectLst/>
                <a:latin typeface="Times New Roman" panose="02020603050405020304" pitchFamily="18" charset="0"/>
                <a:ea typeface="Aptos" panose="020B0004020202020204" pitchFamily="34" charset="0"/>
              </a:rPr>
              <a:t>fra</a:t>
            </a:r>
            <a:r>
              <a:rPr lang="en-GB" sz="1800" i="1" dirty="0">
                <a:effectLst/>
                <a:latin typeface="Times New Roman" panose="02020603050405020304" pitchFamily="18" charset="0"/>
                <a:ea typeface="Aptos" panose="020B0004020202020204" pitchFamily="34" charset="0"/>
              </a:rPr>
              <a:t> </a:t>
            </a:r>
            <a:r>
              <a:rPr lang="en-GB" sz="1800" i="1" dirty="0" err="1">
                <a:effectLst/>
                <a:latin typeface="Times New Roman" panose="02020603050405020304" pitchFamily="18" charset="0"/>
                <a:ea typeface="Aptos" panose="020B0004020202020204" pitchFamily="34" charset="0"/>
              </a:rPr>
              <a:t>identita</a:t>
            </a:r>
            <a:r>
              <a:rPr lang="en-GB" sz="1800" i="1" dirty="0">
                <a:effectLst/>
                <a:latin typeface="Times New Roman" panose="02020603050405020304" pitchFamily="18" charset="0"/>
                <a:ea typeface="Aptos" panose="020B0004020202020204" pitchFamily="34" charset="0"/>
              </a:rPr>
              <a:t>̀ </a:t>
            </a:r>
            <a:r>
              <a:rPr lang="en-GB" sz="1800" i="1" dirty="0" err="1">
                <a:effectLst/>
                <a:latin typeface="Times New Roman" panose="02020603050405020304" pitchFamily="18" charset="0"/>
                <a:ea typeface="Aptos" panose="020B0004020202020204" pitchFamily="34" charset="0"/>
              </a:rPr>
              <a:t>nazionale</a:t>
            </a:r>
            <a:r>
              <a:rPr lang="en-GB" sz="1800" i="1" dirty="0">
                <a:effectLst/>
                <a:latin typeface="Times New Roman" panose="02020603050405020304" pitchFamily="18" charset="0"/>
                <a:ea typeface="Aptos" panose="020B0004020202020204" pitchFamily="34" charset="0"/>
              </a:rPr>
              <a:t> e </a:t>
            </a:r>
            <a:r>
              <a:rPr lang="en-GB" sz="1800" i="1" dirty="0" err="1">
                <a:effectLst/>
                <a:latin typeface="Times New Roman" panose="02020603050405020304" pitchFamily="18" charset="0"/>
                <a:ea typeface="Aptos" panose="020B0004020202020204" pitchFamily="34" charset="0"/>
              </a:rPr>
              <a:t>circolazione</a:t>
            </a:r>
            <a:r>
              <a:rPr lang="en-GB" sz="1800" i="1" dirty="0">
                <a:effectLst/>
                <a:latin typeface="Times New Roman" panose="02020603050405020304" pitchFamily="18" charset="0"/>
                <a:ea typeface="Aptos" panose="020B0004020202020204" pitchFamily="34" charset="0"/>
              </a:rPr>
              <a:t> </a:t>
            </a:r>
            <a:r>
              <a:rPr lang="en-GB" sz="1800" i="1" dirty="0" err="1">
                <a:effectLst/>
                <a:latin typeface="Times New Roman" panose="02020603050405020304" pitchFamily="18" charset="0"/>
                <a:ea typeface="Aptos" panose="020B0004020202020204" pitchFamily="34" charset="0"/>
              </a:rPr>
              <a:t>dei</a:t>
            </a:r>
            <a:r>
              <a:rPr lang="en-GB" sz="1800" i="1" dirty="0">
                <a:effectLst/>
                <a:latin typeface="Times New Roman" panose="02020603050405020304" pitchFamily="18" charset="0"/>
                <a:ea typeface="Aptos" panose="020B0004020202020204" pitchFamily="34" charset="0"/>
              </a:rPr>
              <a:t> </a:t>
            </a:r>
            <a:r>
              <a:rPr lang="en-GB" sz="1800" i="1" dirty="0" err="1">
                <a:effectLst/>
                <a:latin typeface="Times New Roman" panose="02020603050405020304" pitchFamily="18" charset="0"/>
                <a:ea typeface="Aptos" panose="020B0004020202020204" pitchFamily="34" charset="0"/>
              </a:rPr>
              <a:t>modelli</a:t>
            </a:r>
            <a:r>
              <a:rPr lang="en-GB" sz="1800" dirty="0">
                <a:effectLst/>
                <a:latin typeface="Times New Roman" panose="02020603050405020304" pitchFamily="18" charset="0"/>
                <a:ea typeface="Aptos" panose="020B0004020202020204" pitchFamily="34" charset="0"/>
              </a:rPr>
              <a:t>, Rimini, </a:t>
            </a:r>
            <a:r>
              <a:rPr lang="en-GB" sz="1800" dirty="0" err="1">
                <a:effectLst/>
                <a:latin typeface="Times New Roman" panose="02020603050405020304" pitchFamily="18" charset="0"/>
                <a:ea typeface="Aptos" panose="020B0004020202020204" pitchFamily="34" charset="0"/>
              </a:rPr>
              <a:t>Maggioli</a:t>
            </a:r>
            <a:r>
              <a:rPr lang="en-GB" sz="1800" dirty="0">
                <a:effectLst/>
                <a:latin typeface="Times New Roman" panose="02020603050405020304" pitchFamily="18" charset="0"/>
                <a:ea typeface="Aptos" panose="020B0004020202020204" pitchFamily="34" charset="0"/>
              </a:rPr>
              <a:t>, 2014.</a:t>
            </a:r>
          </a:p>
          <a:p>
            <a:pPr marL="0" indent="0">
              <a:buNone/>
            </a:pPr>
            <a:r>
              <a:rPr lang="en-US" sz="1800" cap="small" dirty="0">
                <a:effectLst/>
                <a:latin typeface="Times New Roman" panose="02020603050405020304" pitchFamily="18" charset="0"/>
                <a:ea typeface="Times New Roman" panose="02020603050405020304" pitchFamily="18" charset="0"/>
              </a:rPr>
              <a:t>E. </a:t>
            </a:r>
            <a:r>
              <a:rPr lang="en-US" sz="1800" cap="small" dirty="0" err="1">
                <a:effectLst/>
                <a:latin typeface="Times New Roman" panose="02020603050405020304" pitchFamily="18" charset="0"/>
                <a:ea typeface="Times New Roman" panose="02020603050405020304" pitchFamily="18" charset="0"/>
              </a:rPr>
              <a:t>Özbudun</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Constitution Writing in Turkey</a:t>
            </a:r>
            <a:r>
              <a:rPr lang="en-US" sz="1800" dirty="0">
                <a:effectLst/>
                <a:latin typeface="Times New Roman" panose="02020603050405020304" pitchFamily="18" charset="0"/>
                <a:ea typeface="Times New Roman" panose="02020603050405020304" pitchFamily="18" charset="0"/>
              </a:rPr>
              <a:t>, in </a:t>
            </a:r>
            <a:r>
              <a:rPr lang="en-US" sz="1800" cap="small" dirty="0">
                <a:effectLst/>
                <a:latin typeface="Times New Roman" panose="02020603050405020304" pitchFamily="18" charset="0"/>
                <a:ea typeface="Times New Roman" panose="02020603050405020304" pitchFamily="18" charset="0"/>
              </a:rPr>
              <a:t>A.U. Bali, H. Lerner</a:t>
            </a:r>
            <a:r>
              <a:rPr lang="en-US" sz="1800" dirty="0">
                <a:effectLst/>
                <a:latin typeface="Times New Roman" panose="02020603050405020304" pitchFamily="18" charset="0"/>
                <a:ea typeface="Times New Roman" panose="02020603050405020304" pitchFamily="18" charset="0"/>
              </a:rPr>
              <a:t> (eds.), </a:t>
            </a:r>
            <a:r>
              <a:rPr lang="en-US" sz="1800" i="1" dirty="0">
                <a:effectLst/>
                <a:latin typeface="Times New Roman" panose="02020603050405020304" pitchFamily="18" charset="0"/>
                <a:ea typeface="Times New Roman" panose="02020603050405020304" pitchFamily="18" charset="0"/>
              </a:rPr>
              <a:t>Constitution Writing, Religion and Democracy</a:t>
            </a:r>
            <a:r>
              <a:rPr lang="en-US" sz="1800" dirty="0">
                <a:effectLst/>
                <a:latin typeface="Times New Roman" panose="02020603050405020304" pitchFamily="18" charset="0"/>
                <a:ea typeface="Times New Roman" panose="02020603050405020304" pitchFamily="18" charset="0"/>
              </a:rPr>
              <a:t>, Cambridge, 2017, 164–165</a:t>
            </a:r>
            <a:r>
              <a:rPr lang="it-IT" dirty="0">
                <a:effectLst/>
              </a:rPr>
              <a:t> </a:t>
            </a:r>
          </a:p>
          <a:p>
            <a:pPr marL="342900" indent="-342900">
              <a:buAutoNum type="alphaUcPeriod"/>
            </a:pPr>
            <a:r>
              <a:rPr lang="en-US" sz="1800" cap="small" dirty="0">
                <a:effectLst/>
                <a:latin typeface="Times New Roman" panose="02020603050405020304" pitchFamily="18" charset="0"/>
                <a:ea typeface="Times New Roman" panose="02020603050405020304" pitchFamily="18" charset="0"/>
              </a:rPr>
              <a:t>Parrilli</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Religious Education in public schools and minority rights: a comparative study of Italy and Turkey</a:t>
            </a:r>
            <a:r>
              <a:rPr lang="en-US" sz="1800" dirty="0">
                <a:effectLst/>
                <a:latin typeface="Times New Roman" panose="02020603050405020304" pitchFamily="18" charset="0"/>
                <a:ea typeface="Times New Roman" panose="02020603050405020304" pitchFamily="18" charset="0"/>
              </a:rPr>
              <a:t>, in </a:t>
            </a:r>
            <a:r>
              <a:rPr lang="en-US" sz="1800" i="1" dirty="0">
                <a:effectLst/>
                <a:latin typeface="Times New Roman" panose="02020603050405020304" pitchFamily="18" charset="0"/>
                <a:ea typeface="Times New Roman" panose="02020603050405020304" pitchFamily="18" charset="0"/>
              </a:rPr>
              <a:t>Comparative Law Review</a:t>
            </a:r>
            <a:r>
              <a:rPr lang="en-US" sz="1800" dirty="0">
                <a:effectLst/>
                <a:latin typeface="Times New Roman" panose="02020603050405020304" pitchFamily="18" charset="0"/>
                <a:ea typeface="Times New Roman" panose="02020603050405020304" pitchFamily="18" charset="0"/>
              </a:rPr>
              <a:t>, 10(2), 2019, 158 – 172</a:t>
            </a: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r>
              <a:rPr lang="en-US" sz="1800" dirty="0">
                <a:latin typeface="Times New Roman" panose="02020603050405020304" pitchFamily="18" charset="0"/>
                <a:ea typeface="Times New Roman" panose="02020603050405020304" pitchFamily="18" charset="0"/>
              </a:rPr>
              <a:t>Traduzione </a:t>
            </a:r>
            <a:r>
              <a:rPr lang="en-US" sz="1800" dirty="0" err="1">
                <a:latin typeface="Times New Roman" panose="02020603050405020304" pitchFamily="18" charset="0"/>
                <a:ea typeface="Times New Roman" panose="02020603050405020304" pitchFamily="18" charset="0"/>
              </a:rPr>
              <a:t>ufficiale</a:t>
            </a:r>
            <a:r>
              <a:rPr lang="en-US" sz="1800" dirty="0">
                <a:latin typeface="Times New Roman" panose="02020603050405020304" pitchFamily="18" charset="0"/>
                <a:ea typeface="Times New Roman" panose="02020603050405020304" pitchFamily="18" charset="0"/>
              </a:rPr>
              <a:t> in lingua inglese </a:t>
            </a:r>
            <a:r>
              <a:rPr lang="en-US" sz="1800" dirty="0" err="1">
                <a:latin typeface="Times New Roman" panose="02020603050405020304" pitchFamily="18" charset="0"/>
                <a:ea typeface="Times New Roman" panose="02020603050405020304" pitchFamily="18" charset="0"/>
              </a:rPr>
              <a:t>della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Costituzione</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turca</a:t>
            </a:r>
            <a:r>
              <a:rPr lang="en-US" sz="180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hlinkClick r:id="rId2"/>
              </a:rPr>
              <a:t>https://www.anayasa.gov.tr/media/7258/anayasa_eng.pdf</a:t>
            </a:r>
            <a:r>
              <a:rPr lang="en-US" sz="1800" dirty="0">
                <a:latin typeface="Times New Roman" panose="02020603050405020304" pitchFamily="18" charset="0"/>
                <a:ea typeface="Times New Roman" panose="02020603050405020304" pitchFamily="18" charset="0"/>
              </a:rPr>
              <a:t> </a:t>
            </a:r>
          </a:p>
          <a:p>
            <a:pPr marL="0" indent="0">
              <a:buNone/>
            </a:pPr>
            <a:r>
              <a:rPr lang="en-US" sz="1800" dirty="0">
                <a:effectLst/>
                <a:latin typeface="Times New Roman" panose="02020603050405020304" pitchFamily="18" charset="0"/>
                <a:ea typeface="Times New Roman" panose="02020603050405020304" pitchFamily="18" charset="0"/>
              </a:rPr>
              <a:t>Sito </a:t>
            </a:r>
            <a:r>
              <a:rPr lang="en-US" sz="1800" dirty="0" err="1">
                <a:effectLst/>
                <a:latin typeface="Times New Roman" panose="02020603050405020304" pitchFamily="18" charset="0"/>
                <a:ea typeface="Times New Roman" panose="02020603050405020304" pitchFamily="18" charset="0"/>
              </a:rPr>
              <a:t>istituzionale</a:t>
            </a:r>
            <a:r>
              <a:rPr lang="en-US" sz="1800" dirty="0">
                <a:effectLst/>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della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Presidenza</a:t>
            </a:r>
            <a:r>
              <a:rPr lang="en-US" sz="1800" dirty="0">
                <a:latin typeface="Times New Roman" panose="02020603050405020304" pitchFamily="18" charset="0"/>
                <a:ea typeface="Times New Roman" panose="02020603050405020304" pitchFamily="18" charset="0"/>
              </a:rPr>
              <a:t> per </a:t>
            </a:r>
            <a:r>
              <a:rPr lang="en-US" sz="1800" dirty="0" err="1">
                <a:latin typeface="Times New Roman" panose="02020603050405020304" pitchFamily="18" charset="0"/>
                <a:ea typeface="Times New Roman" panose="02020603050405020304" pitchFamily="18" charset="0"/>
              </a:rPr>
              <a:t>gli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Affari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Religiosi</a:t>
            </a:r>
            <a:r>
              <a:rPr lang="en-US" sz="180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hlinkClick r:id="rId3"/>
              </a:rPr>
              <a:t>https://www.diyanet.gov.tr/en-US/</a:t>
            </a:r>
            <a:endParaRPr lang="en-US" sz="1800" dirty="0">
              <a:latin typeface="Times New Roman" panose="02020603050405020304" pitchFamily="18" charset="0"/>
              <a:ea typeface="Times New Roman" panose="02020603050405020304" pitchFamily="18" charset="0"/>
            </a:endParaRPr>
          </a:p>
          <a:p>
            <a:pPr marL="0" indent="0">
              <a:buNone/>
            </a:pPr>
            <a:r>
              <a:rPr lang="en-US" sz="1800" dirty="0" err="1">
                <a:latin typeface="Times New Roman" panose="02020603050405020304" pitchFamily="18" charset="0"/>
                <a:ea typeface="Times New Roman" panose="02020603050405020304" pitchFamily="18" charset="0"/>
              </a:rPr>
              <a:t>Programma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scolastico</a:t>
            </a:r>
            <a:r>
              <a:rPr lang="en-US" sz="1800" dirty="0">
                <a:latin typeface="Times New Roman" panose="02020603050405020304" pitchFamily="18" charset="0"/>
                <a:ea typeface="Times New Roman" panose="02020603050405020304" pitchFamily="18" charset="0"/>
              </a:rPr>
              <a:t> del </a:t>
            </a:r>
            <a:r>
              <a:rPr lang="en-US" sz="1800" dirty="0" err="1">
                <a:latin typeface="Times New Roman" panose="02020603050405020304" pitchFamily="18" charset="0"/>
                <a:ea typeface="Times New Roman" panose="02020603050405020304" pitchFamily="18" charset="0"/>
              </a:rPr>
              <a:t>corso</a:t>
            </a:r>
            <a:r>
              <a:rPr lang="en-US" sz="1800" dirty="0">
                <a:latin typeface="Times New Roman" panose="02020603050405020304" pitchFamily="18" charset="0"/>
                <a:ea typeface="Times New Roman" panose="02020603050405020304" pitchFamily="18" charset="0"/>
              </a:rPr>
              <a:t> di “</a:t>
            </a:r>
            <a:r>
              <a:rPr lang="en-US" sz="1800" dirty="0" err="1">
                <a:latin typeface="Times New Roman" panose="02020603050405020304" pitchFamily="18" charset="0"/>
                <a:ea typeface="Times New Roman" panose="02020603050405020304" pitchFamily="18" charset="0"/>
              </a:rPr>
              <a:t>Etica</a:t>
            </a:r>
            <a:r>
              <a:rPr lang="en-US" sz="1800" dirty="0">
                <a:latin typeface="Times New Roman" panose="02020603050405020304" pitchFamily="18" charset="0"/>
                <a:ea typeface="Times New Roman" panose="02020603050405020304" pitchFamily="18" charset="0"/>
              </a:rPr>
              <a:t> e </a:t>
            </a:r>
            <a:r>
              <a:rPr lang="en-US" sz="1800" dirty="0" err="1">
                <a:latin typeface="Times New Roman" panose="02020603050405020304" pitchFamily="18" charset="0"/>
                <a:ea typeface="Times New Roman" panose="02020603050405020304" pitchFamily="18" charset="0"/>
              </a:rPr>
              <a:t>cultura</a:t>
            </a:r>
            <a:r>
              <a:rPr lang="en-US" sz="1800" dirty="0">
                <a:latin typeface="Times New Roman" panose="02020603050405020304" pitchFamily="18" charset="0"/>
                <a:ea typeface="Times New Roman" panose="02020603050405020304" pitchFamily="18" charset="0"/>
              </a:rPr>
              <a:t> religiosa”: </a:t>
            </a:r>
            <a:r>
              <a:rPr lang="en-US" sz="1800" dirty="0">
                <a:latin typeface="Times New Roman" panose="02020603050405020304" pitchFamily="18" charset="0"/>
                <a:ea typeface="Times New Roman" panose="02020603050405020304" pitchFamily="18" charset="0"/>
                <a:hlinkClick r:id="rId4"/>
              </a:rPr>
              <a:t>https://dogm.meb.gov.tr/meb_iys_dosyalar/2019_02/28104637_DKAB_4-8_9-12_Ogretim_Programi_Yngilizce.pdf</a:t>
            </a:r>
            <a:r>
              <a:rPr lang="en-US" sz="1800" dirty="0">
                <a:latin typeface="Times New Roman" panose="02020603050405020304" pitchFamily="18" charset="0"/>
                <a:ea typeface="Times New Roman" panose="02020603050405020304" pitchFamily="18" charset="0"/>
              </a:rPr>
              <a:t> </a:t>
            </a: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it-IT" sz="1800" dirty="0">
              <a:latin typeface="Times New Roman" panose="02020603050405020304" pitchFamily="18" charset="0"/>
              <a:ea typeface="Times New Roman" panose="02020603050405020304" pitchFamily="18" charset="0"/>
            </a:endParaRPr>
          </a:p>
          <a:p>
            <a:pPr marL="514350" indent="-514350">
              <a:buAutoNum type="alphaUcPeriod"/>
            </a:pPr>
            <a:endParaRPr lang="it-IT" dirty="0"/>
          </a:p>
        </p:txBody>
      </p:sp>
    </p:spTree>
    <p:extLst>
      <p:ext uri="{BB962C8B-B14F-4D97-AF65-F5344CB8AC3E}">
        <p14:creationId xmlns:p14="http://schemas.microsoft.com/office/powerpoint/2010/main" val="210389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4CFC8F-F28D-DDDA-7192-1DCB8AAA5FB4}"/>
              </a:ext>
            </a:extLst>
          </p:cNvPr>
          <p:cNvSpPr>
            <a:spLocks noGrp="1"/>
          </p:cNvSpPr>
          <p:nvPr>
            <p:ph type="title"/>
          </p:nvPr>
        </p:nvSpPr>
        <p:spPr>
          <a:xfrm>
            <a:off x="838200" y="1511023"/>
            <a:ext cx="10515600" cy="780114"/>
          </a:xfrm>
        </p:spPr>
        <p:txBody>
          <a:bodyPr>
            <a:normAutofit fontScale="90000"/>
          </a:bodyPr>
          <a:lstStyle/>
          <a:p>
            <a:r>
              <a:rPr lang="it-IT" dirty="0">
                <a:latin typeface="Garamond" panose="02020404030301010803" pitchFamily="18" charset="0"/>
                <a:ea typeface="Dotum" panose="020B0600000101010101" pitchFamily="34" charset="-127"/>
              </a:rPr>
              <a:t>LE ORIGINI: DALLE RIFORME OTTOMANE ALLA REPUBBLICA LAICA DI TURCHIA</a:t>
            </a:r>
            <a:br>
              <a:rPr lang="it-IT"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br>
            <a:endParaRPr lang="it-IT" dirty="0">
              <a:latin typeface="Garamond" panose="02020404030301010803" pitchFamily="18" charset="0"/>
              <a:ea typeface="Dotum" panose="020B0600000101010101" pitchFamily="34" charset="-127"/>
            </a:endParaRPr>
          </a:p>
        </p:txBody>
      </p:sp>
      <p:sp>
        <p:nvSpPr>
          <p:cNvPr id="3" name="Segnaposto contenuto 2">
            <a:extLst>
              <a:ext uri="{FF2B5EF4-FFF2-40B4-BE49-F238E27FC236}">
                <a16:creationId xmlns:a16="http://schemas.microsoft.com/office/drawing/2014/main" id="{B8DF05F2-270E-6243-D708-ED42803589D9}"/>
              </a:ext>
            </a:extLst>
          </p:cNvPr>
          <p:cNvSpPr>
            <a:spLocks noGrp="1"/>
          </p:cNvSpPr>
          <p:nvPr>
            <p:ph idx="1"/>
          </p:nvPr>
        </p:nvSpPr>
        <p:spPr/>
        <p:txBody>
          <a:bodyPr>
            <a:normAutofit/>
          </a:bodyPr>
          <a:lstStyle/>
          <a:p>
            <a:endParaRPr lang="it-IT" dirty="0">
              <a:latin typeface="Garamond" panose="02020404030301010803" pitchFamily="18" charset="0"/>
            </a:endParaRPr>
          </a:p>
          <a:p>
            <a:r>
              <a:rPr lang="it-IT" dirty="0">
                <a:latin typeface="Garamond" panose="02020404030301010803" pitchFamily="18" charset="0"/>
              </a:rPr>
              <a:t>L’impero ottomano: forma di Stato teocratica? </a:t>
            </a:r>
          </a:p>
          <a:p>
            <a:r>
              <a:rPr lang="it-IT" dirty="0">
                <a:latin typeface="Garamond" panose="02020404030301010803" pitchFamily="18" charset="0"/>
              </a:rPr>
              <a:t>Il sistema del </a:t>
            </a:r>
            <a:r>
              <a:rPr lang="it-IT" i="1" dirty="0">
                <a:latin typeface="Garamond" panose="02020404030301010803" pitchFamily="18" charset="0"/>
              </a:rPr>
              <a:t>millet</a:t>
            </a:r>
            <a:r>
              <a:rPr lang="it-IT" dirty="0">
                <a:latin typeface="Garamond" panose="02020404030301010803" pitchFamily="18" charset="0"/>
              </a:rPr>
              <a:t> </a:t>
            </a:r>
          </a:p>
          <a:p>
            <a:r>
              <a:rPr lang="it-IT" dirty="0">
                <a:latin typeface="Garamond" panose="02020404030301010803" pitchFamily="18" charset="0"/>
              </a:rPr>
              <a:t>L’età delle riforme ottomane (</a:t>
            </a:r>
            <a:r>
              <a:rPr lang="it-IT" i="1" dirty="0">
                <a:latin typeface="Garamond" panose="02020404030301010803" pitchFamily="18" charset="0"/>
              </a:rPr>
              <a:t>Tanzimat,</a:t>
            </a:r>
            <a:r>
              <a:rPr lang="it-IT" i="1" dirty="0">
                <a:effectLst/>
                <a:latin typeface="Garamond" panose="02020404030301010803" pitchFamily="18" charset="0"/>
              </a:rPr>
              <a:t> 1839-1876</a:t>
            </a:r>
            <a:r>
              <a:rPr lang="it-IT" dirty="0">
                <a:latin typeface="Garamond" panose="02020404030301010803" pitchFamily="18" charset="0"/>
              </a:rPr>
              <a:t>) da inizio al processo di secolarizzazione e modernizzazione dell’Impero</a:t>
            </a:r>
          </a:p>
          <a:p>
            <a:r>
              <a:rPr lang="it-IT" dirty="0">
                <a:latin typeface="Garamond" panose="02020404030301010803" pitchFamily="18" charset="0"/>
              </a:rPr>
              <a:t>Il kemalismo e la fondazione della Repubblica di Turchia (1923)</a:t>
            </a:r>
          </a:p>
          <a:p>
            <a:pPr marL="0" indent="0">
              <a:buNone/>
            </a:pPr>
            <a:r>
              <a:rPr lang="it-IT" sz="3200" dirty="0">
                <a:latin typeface="Garamond" panose="02020404030301010803" pitchFamily="18" charset="0"/>
              </a:rPr>
              <a:t> </a:t>
            </a:r>
          </a:p>
        </p:txBody>
      </p:sp>
      <p:pic>
        <p:nvPicPr>
          <p:cNvPr id="4" name="Immagine 3">
            <a:extLst>
              <a:ext uri="{FF2B5EF4-FFF2-40B4-BE49-F238E27FC236}">
                <a16:creationId xmlns:a16="http://schemas.microsoft.com/office/drawing/2014/main" id="{F4232BD9-31BC-AD7C-2D8F-B3A6B63D68C2}"/>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1490546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A1C9EE-5210-4237-98A2-2CEE7BAAAB59}"/>
              </a:ext>
            </a:extLst>
          </p:cNvPr>
          <p:cNvSpPr>
            <a:spLocks noGrp="1"/>
          </p:cNvSpPr>
          <p:nvPr>
            <p:ph type="title"/>
          </p:nvPr>
        </p:nvSpPr>
        <p:spPr>
          <a:xfrm>
            <a:off x="838200" y="1385513"/>
            <a:ext cx="10515600" cy="780114"/>
          </a:xfrm>
        </p:spPr>
        <p:txBody>
          <a:bodyPr/>
          <a:lstStyle/>
          <a:p>
            <a:r>
              <a:rPr lang="it-IT" dirty="0">
                <a:latin typeface="Garamond" panose="02020404030301010803" pitchFamily="18" charset="0"/>
              </a:rPr>
              <a:t>Il principio di laicità (</a:t>
            </a:r>
            <a:r>
              <a:rPr lang="it-IT" i="1" dirty="0">
                <a:latin typeface="Garamond" panose="02020404030301010803" pitchFamily="18" charset="0"/>
              </a:rPr>
              <a:t>laiklik</a:t>
            </a:r>
            <a:r>
              <a:rPr lang="it-IT" dirty="0">
                <a:latin typeface="Garamond" panose="02020404030301010803" pitchFamily="18" charset="0"/>
              </a:rPr>
              <a:t>) nell’ordinamento turco </a:t>
            </a:r>
          </a:p>
        </p:txBody>
      </p:sp>
      <p:sp>
        <p:nvSpPr>
          <p:cNvPr id="3" name="Segnaposto contenuto 2">
            <a:extLst>
              <a:ext uri="{FF2B5EF4-FFF2-40B4-BE49-F238E27FC236}">
                <a16:creationId xmlns:a16="http://schemas.microsoft.com/office/drawing/2014/main" id="{3F16FEF1-3719-71A5-A918-BE772199C029}"/>
              </a:ext>
            </a:extLst>
          </p:cNvPr>
          <p:cNvSpPr>
            <a:spLocks noGrp="1"/>
          </p:cNvSpPr>
          <p:nvPr>
            <p:ph idx="1"/>
          </p:nvPr>
        </p:nvSpPr>
        <p:spPr>
          <a:xfrm>
            <a:off x="838200" y="2165627"/>
            <a:ext cx="10515600" cy="3885826"/>
          </a:xfrm>
        </p:spPr>
        <p:txBody>
          <a:bodyPr>
            <a:normAutofit lnSpcReduction="10000"/>
          </a:bodyPr>
          <a:lstStyle/>
          <a:p>
            <a:r>
              <a:rPr lang="it-IT" dirty="0">
                <a:latin typeface="Garamond" panose="02020404030301010803" pitchFamily="18" charset="0"/>
              </a:rPr>
              <a:t>La laicità si afferma prima come principio ideologico, insieme agli altri principi del kemalismo (le cosiddette, «frecce»): </a:t>
            </a:r>
            <a:r>
              <a:rPr lang="it-IT" dirty="0">
                <a:effectLst/>
                <a:latin typeface="Garamond" panose="02020404030301010803" pitchFamily="18" charset="0"/>
                <a:ea typeface="Aptos" panose="020B0004020202020204" pitchFamily="34" charset="0"/>
              </a:rPr>
              <a:t>repubblicanesimo, populismo, nazionalismo, statalismo e rivoluzionismo</a:t>
            </a:r>
            <a:r>
              <a:rPr lang="it-IT" dirty="0">
                <a:latin typeface="Garamond" panose="02020404030301010803" pitchFamily="18" charset="0"/>
                <a:ea typeface="Aptos" panose="020B0004020202020204" pitchFamily="34" charset="0"/>
              </a:rPr>
              <a:t>.</a:t>
            </a:r>
          </a:p>
          <a:p>
            <a:r>
              <a:rPr lang="it-IT" dirty="0">
                <a:latin typeface="Garamond" panose="02020404030301010803" pitchFamily="18" charset="0"/>
              </a:rPr>
              <a:t>1928: viene abrogata la disposizione della Costituzione (1924) che proclamava l’Islam religione di Stato</a:t>
            </a:r>
          </a:p>
          <a:p>
            <a:r>
              <a:rPr lang="it-IT" dirty="0">
                <a:latin typeface="Garamond" panose="02020404030301010803" pitchFamily="18" charset="0"/>
              </a:rPr>
              <a:t>1937: costituzionalizzazione del principio di laicità </a:t>
            </a:r>
          </a:p>
          <a:p>
            <a:r>
              <a:rPr lang="it-IT" dirty="0">
                <a:latin typeface="Garamond" panose="02020404030301010803" pitchFamily="18" charset="0"/>
              </a:rPr>
              <a:t>La Costituzione del 1961 consacrò, all’art. 2, la </a:t>
            </a:r>
            <a:r>
              <a:rPr lang="it-IT" i="1" dirty="0">
                <a:latin typeface="Garamond" panose="02020404030301010803" pitchFamily="18" charset="0"/>
              </a:rPr>
              <a:t>laiklik</a:t>
            </a:r>
            <a:r>
              <a:rPr lang="it-IT" dirty="0">
                <a:latin typeface="Garamond" panose="02020404030301010803" pitchFamily="18" charset="0"/>
              </a:rPr>
              <a:t> quale carattere fondante dello Stato, e la Corte costituzionale ne dichiarò l’assoluta intangibilità.</a:t>
            </a:r>
          </a:p>
        </p:txBody>
      </p:sp>
      <p:pic>
        <p:nvPicPr>
          <p:cNvPr id="4" name="Immagine 3">
            <a:extLst>
              <a:ext uri="{FF2B5EF4-FFF2-40B4-BE49-F238E27FC236}">
                <a16:creationId xmlns:a16="http://schemas.microsoft.com/office/drawing/2014/main" id="{865A746A-7539-1767-E346-4B7D4A0955C2}"/>
              </a:ext>
            </a:extLst>
          </p:cNvPr>
          <p:cNvPicPr>
            <a:picLocks noChangeAspect="1"/>
          </p:cNvPicPr>
          <p:nvPr/>
        </p:nvPicPr>
        <p:blipFill>
          <a:blip r:embed="rId2"/>
          <a:stretch>
            <a:fillRect/>
          </a:stretch>
        </p:blipFill>
        <p:spPr>
          <a:xfrm>
            <a:off x="0" y="53738"/>
            <a:ext cx="12192000" cy="1206265"/>
          </a:xfrm>
          <a:prstGeom prst="rect">
            <a:avLst/>
          </a:prstGeom>
        </p:spPr>
      </p:pic>
    </p:spTree>
    <p:extLst>
      <p:ext uri="{BB962C8B-B14F-4D97-AF65-F5344CB8AC3E}">
        <p14:creationId xmlns:p14="http://schemas.microsoft.com/office/powerpoint/2010/main" val="25182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3314605-2F3C-BD16-72BA-B802BA8714D6}"/>
              </a:ext>
            </a:extLst>
          </p:cNvPr>
          <p:cNvSpPr>
            <a:spLocks noGrp="1"/>
          </p:cNvSpPr>
          <p:nvPr>
            <p:ph idx="1"/>
          </p:nvPr>
        </p:nvSpPr>
        <p:spPr>
          <a:xfrm>
            <a:off x="681038" y="1700400"/>
            <a:ext cx="10515600" cy="3885826"/>
          </a:xfrm>
        </p:spPr>
        <p:txBody>
          <a:bodyPr>
            <a:normAutofit lnSpcReduction="10000"/>
          </a:bodyPr>
          <a:lstStyle/>
          <a:p>
            <a:pPr marL="0" indent="0">
              <a:buNone/>
            </a:pPr>
            <a:r>
              <a:rPr lang="it-IT" sz="2400" b="1" dirty="0">
                <a:latin typeface="Garamond" panose="02020404030301010803" pitchFamily="18" charset="0"/>
              </a:rPr>
              <a:t>1982 CONSTITUTION (</a:t>
            </a:r>
            <a:r>
              <a:rPr lang="it-IT" sz="2400" b="1" dirty="0" err="1">
                <a:latin typeface="Garamond" panose="02020404030301010803" pitchFamily="18" charset="0"/>
              </a:rPr>
              <a:t>as</a:t>
            </a:r>
            <a:r>
              <a:rPr lang="it-IT" sz="2400" b="1" dirty="0">
                <a:latin typeface="Garamond" panose="02020404030301010803" pitchFamily="18" charset="0"/>
              </a:rPr>
              <a:t> </a:t>
            </a:r>
            <a:r>
              <a:rPr lang="it-IT" sz="2400" b="1" dirty="0" err="1">
                <a:latin typeface="Garamond" panose="02020404030301010803" pitchFamily="18" charset="0"/>
              </a:rPr>
              <a:t>amended</a:t>
            </a:r>
            <a:r>
              <a:rPr lang="it-IT" sz="2400" b="1" dirty="0">
                <a:latin typeface="Garamond" panose="02020404030301010803" pitchFamily="18" charset="0"/>
              </a:rPr>
              <a:t> in 2017)</a:t>
            </a:r>
          </a:p>
          <a:p>
            <a:pPr marL="0" indent="0">
              <a:buNone/>
            </a:pPr>
            <a:endParaRPr lang="it-IT" sz="2400" b="1" dirty="0">
              <a:effectLst/>
              <a:latin typeface="Garamond" panose="02020404030301010803" pitchFamily="18" charset="0"/>
            </a:endParaRPr>
          </a:p>
          <a:p>
            <a:pPr marL="0" indent="0">
              <a:buNone/>
            </a:pPr>
            <a:r>
              <a:rPr lang="it-IT" sz="2400" b="1" dirty="0">
                <a:effectLst/>
                <a:latin typeface="Garamond" panose="02020404030301010803" pitchFamily="18" charset="0"/>
              </a:rPr>
              <a:t>ARTICLE 2 - </a:t>
            </a:r>
            <a:r>
              <a:rPr lang="it-IT" sz="2400" dirty="0">
                <a:effectLst/>
                <a:latin typeface="Garamond" panose="02020404030301010803" pitchFamily="18" charset="0"/>
              </a:rPr>
              <a:t>The Republic of </a:t>
            </a:r>
            <a:r>
              <a:rPr lang="it-IT" sz="2400" dirty="0" err="1">
                <a:effectLst/>
                <a:latin typeface="Garamond" panose="02020404030301010803" pitchFamily="18" charset="0"/>
              </a:rPr>
              <a:t>Turkey</a:t>
            </a:r>
            <a:r>
              <a:rPr lang="it-IT" sz="2400" dirty="0">
                <a:effectLst/>
                <a:latin typeface="Garamond" panose="02020404030301010803" pitchFamily="18" charset="0"/>
              </a:rPr>
              <a:t> </a:t>
            </a:r>
            <a:r>
              <a:rPr lang="it-IT" sz="2400" dirty="0" err="1">
                <a:effectLst/>
                <a:latin typeface="Garamond" panose="02020404030301010803" pitchFamily="18" charset="0"/>
              </a:rPr>
              <a:t>is</a:t>
            </a:r>
            <a:r>
              <a:rPr lang="it-IT" sz="2400" dirty="0">
                <a:effectLst/>
                <a:latin typeface="Garamond" panose="02020404030301010803" pitchFamily="18" charset="0"/>
              </a:rPr>
              <a:t> a </a:t>
            </a:r>
            <a:r>
              <a:rPr lang="it-IT" sz="2400" dirty="0" err="1">
                <a:highlight>
                  <a:srgbClr val="FFFF00"/>
                </a:highlight>
                <a:latin typeface="Garamond" panose="02020404030301010803" pitchFamily="18" charset="0"/>
              </a:rPr>
              <a:t>d</a:t>
            </a:r>
            <a:r>
              <a:rPr lang="it-IT" sz="2400" dirty="0" err="1">
                <a:effectLst/>
                <a:highlight>
                  <a:srgbClr val="FFFF00"/>
                </a:highlight>
                <a:latin typeface="Garamond" panose="02020404030301010803" pitchFamily="18" charset="0"/>
              </a:rPr>
              <a:t>emocratic</a:t>
            </a:r>
            <a:r>
              <a:rPr lang="it-IT" sz="2400" dirty="0">
                <a:effectLst/>
                <a:highlight>
                  <a:srgbClr val="FFFF00"/>
                </a:highlight>
                <a:latin typeface="Garamond" panose="02020404030301010803" pitchFamily="18" charset="0"/>
              </a:rPr>
              <a:t>, </a:t>
            </a:r>
            <a:r>
              <a:rPr lang="it-IT" sz="2400" b="1" dirty="0" err="1">
                <a:effectLst/>
                <a:highlight>
                  <a:srgbClr val="FFFF00"/>
                </a:highlight>
                <a:latin typeface="Garamond" panose="02020404030301010803" pitchFamily="18" charset="0"/>
              </a:rPr>
              <a:t>secular</a:t>
            </a:r>
            <a:r>
              <a:rPr lang="it-IT" sz="2400" dirty="0">
                <a:effectLst/>
                <a:highlight>
                  <a:srgbClr val="FFFF00"/>
                </a:highlight>
                <a:latin typeface="Garamond" panose="02020404030301010803" pitchFamily="18" charset="0"/>
              </a:rPr>
              <a:t> (</a:t>
            </a:r>
            <a:r>
              <a:rPr lang="it-IT" sz="2400" dirty="0" err="1">
                <a:effectLst/>
                <a:highlight>
                  <a:srgbClr val="FFFF00"/>
                </a:highlight>
                <a:latin typeface="Garamond" panose="02020404030301010803" pitchFamily="18" charset="0"/>
              </a:rPr>
              <a:t>laik</a:t>
            </a:r>
            <a:r>
              <a:rPr lang="it-IT" sz="2400" dirty="0">
                <a:effectLst/>
                <a:highlight>
                  <a:srgbClr val="FFFF00"/>
                </a:highlight>
                <a:latin typeface="Garamond" panose="02020404030301010803" pitchFamily="18" charset="0"/>
              </a:rPr>
              <a:t>) and social state </a:t>
            </a:r>
            <a:r>
              <a:rPr lang="it-IT" sz="2400" dirty="0" err="1">
                <a:effectLst/>
                <a:latin typeface="Garamond" panose="02020404030301010803" pitchFamily="18" charset="0"/>
              </a:rPr>
              <a:t>governed</a:t>
            </a:r>
            <a:r>
              <a:rPr lang="it-IT" sz="2400" dirty="0">
                <a:effectLst/>
                <a:latin typeface="Garamond" panose="02020404030301010803" pitchFamily="18" charset="0"/>
              </a:rPr>
              <a:t> by rule of </a:t>
            </a:r>
            <a:r>
              <a:rPr lang="it-IT" sz="2400" dirty="0" err="1">
                <a:effectLst/>
                <a:latin typeface="Garamond" panose="02020404030301010803" pitchFamily="18" charset="0"/>
              </a:rPr>
              <a:t>law</a:t>
            </a:r>
            <a:r>
              <a:rPr lang="it-IT" sz="2400" dirty="0">
                <a:effectLst/>
                <a:latin typeface="Garamond" panose="02020404030301010803" pitchFamily="18" charset="0"/>
              </a:rPr>
              <a:t>, </a:t>
            </a:r>
            <a:r>
              <a:rPr lang="it-IT" sz="2400" dirty="0" err="1">
                <a:effectLst/>
                <a:latin typeface="Garamond" panose="02020404030301010803" pitchFamily="18" charset="0"/>
              </a:rPr>
              <a:t>within</a:t>
            </a:r>
            <a:r>
              <a:rPr lang="it-IT" sz="2400" dirty="0">
                <a:effectLst/>
                <a:latin typeface="Garamond" panose="02020404030301010803" pitchFamily="18" charset="0"/>
              </a:rPr>
              <a:t> the </a:t>
            </a:r>
            <a:r>
              <a:rPr lang="it-IT" sz="2400" dirty="0" err="1">
                <a:effectLst/>
                <a:latin typeface="Garamond" panose="02020404030301010803" pitchFamily="18" charset="0"/>
              </a:rPr>
              <a:t>notions</a:t>
            </a:r>
            <a:r>
              <a:rPr lang="it-IT" sz="2400" dirty="0">
                <a:effectLst/>
                <a:latin typeface="Garamond" panose="02020404030301010803" pitchFamily="18" charset="0"/>
              </a:rPr>
              <a:t> of public peace, national </a:t>
            </a:r>
            <a:r>
              <a:rPr lang="it-IT" sz="2400" dirty="0" err="1">
                <a:effectLst/>
                <a:latin typeface="Garamond" panose="02020404030301010803" pitchFamily="18" charset="0"/>
              </a:rPr>
              <a:t>solidarity</a:t>
            </a:r>
            <a:r>
              <a:rPr lang="it-IT" sz="2400" dirty="0">
                <a:effectLst/>
                <a:latin typeface="Garamond" panose="02020404030301010803" pitchFamily="18" charset="0"/>
              </a:rPr>
              <a:t> and </a:t>
            </a:r>
            <a:r>
              <a:rPr lang="it-IT" sz="2400" dirty="0" err="1">
                <a:effectLst/>
                <a:latin typeface="Garamond" panose="02020404030301010803" pitchFamily="18" charset="0"/>
              </a:rPr>
              <a:t>justice</a:t>
            </a:r>
            <a:r>
              <a:rPr lang="it-IT" sz="2400" dirty="0">
                <a:effectLst/>
                <a:latin typeface="Garamond" panose="02020404030301010803" pitchFamily="18" charset="0"/>
              </a:rPr>
              <a:t>, </a:t>
            </a:r>
            <a:r>
              <a:rPr lang="it-IT" sz="2400" dirty="0" err="1">
                <a:effectLst/>
                <a:latin typeface="Garamond" panose="02020404030301010803" pitchFamily="18" charset="0"/>
              </a:rPr>
              <a:t>respecting</a:t>
            </a:r>
            <a:r>
              <a:rPr lang="it-IT" sz="2400" dirty="0">
                <a:effectLst/>
                <a:latin typeface="Garamond" panose="02020404030301010803" pitchFamily="18" charset="0"/>
              </a:rPr>
              <a:t> human </a:t>
            </a:r>
            <a:r>
              <a:rPr lang="it-IT" sz="2400" dirty="0" err="1">
                <a:effectLst/>
                <a:latin typeface="Garamond" panose="02020404030301010803" pitchFamily="18" charset="0"/>
              </a:rPr>
              <a:t>rights</a:t>
            </a:r>
            <a:r>
              <a:rPr lang="it-IT" sz="2400" dirty="0">
                <a:effectLst/>
                <a:latin typeface="Garamond" panose="02020404030301010803" pitchFamily="18" charset="0"/>
              </a:rPr>
              <a:t>, </a:t>
            </a:r>
            <a:r>
              <a:rPr lang="it-IT" sz="2400" dirty="0" err="1">
                <a:effectLst/>
                <a:latin typeface="Garamond" panose="02020404030301010803" pitchFamily="18" charset="0"/>
              </a:rPr>
              <a:t>loyal</a:t>
            </a:r>
            <a:r>
              <a:rPr lang="it-IT" sz="2400" dirty="0">
                <a:effectLst/>
                <a:latin typeface="Garamond" panose="02020404030301010803" pitchFamily="18" charset="0"/>
              </a:rPr>
              <a:t> to the </a:t>
            </a:r>
            <a:r>
              <a:rPr lang="it-IT" sz="2400" dirty="0" err="1">
                <a:effectLst/>
                <a:latin typeface="Garamond" panose="02020404030301010803" pitchFamily="18" charset="0"/>
              </a:rPr>
              <a:t>nationalism</a:t>
            </a:r>
            <a:r>
              <a:rPr lang="it-IT" sz="2400" dirty="0">
                <a:effectLst/>
                <a:latin typeface="Garamond" panose="02020404030301010803" pitchFamily="18" charset="0"/>
              </a:rPr>
              <a:t> of </a:t>
            </a:r>
            <a:r>
              <a:rPr lang="it-IT" sz="2400" dirty="0" err="1">
                <a:effectLst/>
                <a:latin typeface="Garamond" panose="02020404030301010803" pitchFamily="18" charset="0"/>
              </a:rPr>
              <a:t>Atatürk</a:t>
            </a:r>
            <a:r>
              <a:rPr lang="it-IT" sz="2400" dirty="0">
                <a:effectLst/>
                <a:latin typeface="Garamond" panose="02020404030301010803" pitchFamily="18" charset="0"/>
              </a:rPr>
              <a:t>, and </a:t>
            </a:r>
            <a:r>
              <a:rPr lang="it-IT" sz="2400" dirty="0" err="1">
                <a:effectLst/>
                <a:latin typeface="Garamond" panose="02020404030301010803" pitchFamily="18" charset="0"/>
              </a:rPr>
              <a:t>based</a:t>
            </a:r>
            <a:r>
              <a:rPr lang="it-IT" sz="2400" dirty="0">
                <a:effectLst/>
                <a:latin typeface="Garamond" panose="02020404030301010803" pitchFamily="18" charset="0"/>
              </a:rPr>
              <a:t> on the </a:t>
            </a:r>
            <a:r>
              <a:rPr lang="it-IT" sz="2400" dirty="0" err="1">
                <a:effectLst/>
                <a:latin typeface="Garamond" panose="02020404030301010803" pitchFamily="18" charset="0"/>
              </a:rPr>
              <a:t>fundamental</a:t>
            </a:r>
            <a:r>
              <a:rPr lang="it-IT" sz="2400" dirty="0">
                <a:effectLst/>
                <a:latin typeface="Garamond" panose="02020404030301010803" pitchFamily="18" charset="0"/>
              </a:rPr>
              <a:t> </a:t>
            </a:r>
            <a:r>
              <a:rPr lang="it-IT" sz="2400" dirty="0" err="1">
                <a:effectLst/>
                <a:latin typeface="Garamond" panose="02020404030301010803" pitchFamily="18" charset="0"/>
              </a:rPr>
              <a:t>tenets</a:t>
            </a:r>
            <a:r>
              <a:rPr lang="it-IT" sz="2400" dirty="0">
                <a:effectLst/>
                <a:latin typeface="Garamond" panose="02020404030301010803" pitchFamily="18" charset="0"/>
              </a:rPr>
              <a:t> set </a:t>
            </a:r>
            <a:r>
              <a:rPr lang="it-IT" sz="2400" dirty="0" err="1">
                <a:effectLst/>
                <a:latin typeface="Garamond" panose="02020404030301010803" pitchFamily="18" charset="0"/>
              </a:rPr>
              <a:t>forth</a:t>
            </a:r>
            <a:r>
              <a:rPr lang="it-IT" sz="2400" dirty="0">
                <a:effectLst/>
                <a:latin typeface="Garamond" panose="02020404030301010803" pitchFamily="18" charset="0"/>
              </a:rPr>
              <a:t> in the </a:t>
            </a:r>
            <a:r>
              <a:rPr lang="it-IT" sz="2400" dirty="0" err="1">
                <a:effectLst/>
                <a:latin typeface="Garamond" panose="02020404030301010803" pitchFamily="18" charset="0"/>
              </a:rPr>
              <a:t>preamble</a:t>
            </a:r>
            <a:r>
              <a:rPr lang="it-IT" sz="2400" dirty="0">
                <a:effectLst/>
                <a:latin typeface="Garamond" panose="02020404030301010803" pitchFamily="18" charset="0"/>
              </a:rPr>
              <a:t>. </a:t>
            </a:r>
          </a:p>
          <a:p>
            <a:pPr marL="0" indent="0">
              <a:buNone/>
            </a:pPr>
            <a:endParaRPr lang="it-IT" sz="2400" dirty="0">
              <a:latin typeface="Garamond" panose="02020404030301010803" pitchFamily="18" charset="0"/>
            </a:endParaRPr>
          </a:p>
          <a:p>
            <a:pPr marL="0" indent="0">
              <a:buNone/>
            </a:pPr>
            <a:r>
              <a:rPr lang="it-IT" sz="2400" b="1" dirty="0">
                <a:effectLst/>
                <a:latin typeface="Garamond" panose="02020404030301010803" pitchFamily="18" charset="0"/>
              </a:rPr>
              <a:t>ARTICLE 4 - </a:t>
            </a:r>
            <a:r>
              <a:rPr lang="it-IT" sz="2400" dirty="0">
                <a:effectLst/>
                <a:latin typeface="Garamond" panose="02020404030301010803" pitchFamily="18" charset="0"/>
              </a:rPr>
              <a:t>The </a:t>
            </a:r>
            <a:r>
              <a:rPr lang="it-IT" sz="2400" dirty="0" err="1">
                <a:effectLst/>
                <a:latin typeface="Garamond" panose="02020404030301010803" pitchFamily="18" charset="0"/>
              </a:rPr>
              <a:t>provision</a:t>
            </a:r>
            <a:r>
              <a:rPr lang="it-IT" sz="2400" dirty="0">
                <a:effectLst/>
                <a:latin typeface="Garamond" panose="02020404030301010803" pitchFamily="18" charset="0"/>
              </a:rPr>
              <a:t> of </a:t>
            </a:r>
            <a:r>
              <a:rPr lang="it-IT" sz="2400" dirty="0" err="1">
                <a:effectLst/>
                <a:latin typeface="Garamond" panose="02020404030301010803" pitchFamily="18" charset="0"/>
              </a:rPr>
              <a:t>Article</a:t>
            </a:r>
            <a:r>
              <a:rPr lang="it-IT" sz="2400" dirty="0">
                <a:effectLst/>
                <a:latin typeface="Garamond" panose="02020404030301010803" pitchFamily="18" charset="0"/>
              </a:rPr>
              <a:t> 1 </a:t>
            </a:r>
            <a:r>
              <a:rPr lang="it-IT" sz="2400" dirty="0" err="1">
                <a:effectLst/>
                <a:latin typeface="Garamond" panose="02020404030301010803" pitchFamily="18" charset="0"/>
              </a:rPr>
              <a:t>regarding</a:t>
            </a:r>
            <a:r>
              <a:rPr lang="it-IT" sz="2400" dirty="0">
                <a:effectLst/>
                <a:latin typeface="Garamond" panose="02020404030301010803" pitchFamily="18" charset="0"/>
              </a:rPr>
              <a:t> the </a:t>
            </a:r>
            <a:r>
              <a:rPr lang="it-IT" sz="2400" dirty="0" err="1">
                <a:effectLst/>
                <a:latin typeface="Garamond" panose="02020404030301010803" pitchFamily="18" charset="0"/>
              </a:rPr>
              <a:t>form</a:t>
            </a:r>
            <a:r>
              <a:rPr lang="it-IT" sz="2400" dirty="0">
                <a:effectLst/>
                <a:latin typeface="Garamond" panose="02020404030301010803" pitchFamily="18" charset="0"/>
              </a:rPr>
              <a:t> of the State </a:t>
            </a:r>
            <a:r>
              <a:rPr lang="it-IT" sz="2400" dirty="0" err="1">
                <a:effectLst/>
                <a:latin typeface="Garamond" panose="02020404030301010803" pitchFamily="18" charset="0"/>
              </a:rPr>
              <a:t>being</a:t>
            </a:r>
            <a:r>
              <a:rPr lang="it-IT" sz="2400" dirty="0">
                <a:effectLst/>
                <a:latin typeface="Garamond" panose="02020404030301010803" pitchFamily="18" charset="0"/>
              </a:rPr>
              <a:t> a Republic, the </a:t>
            </a:r>
            <a:r>
              <a:rPr lang="it-IT" sz="2400" dirty="0" err="1">
                <a:effectLst/>
                <a:latin typeface="Garamond" panose="02020404030301010803" pitchFamily="18" charset="0"/>
              </a:rPr>
              <a:t>characteristics</a:t>
            </a:r>
            <a:r>
              <a:rPr lang="it-IT" sz="2400" dirty="0">
                <a:effectLst/>
                <a:latin typeface="Garamond" panose="02020404030301010803" pitchFamily="18" charset="0"/>
              </a:rPr>
              <a:t> of the Republic in </a:t>
            </a:r>
            <a:r>
              <a:rPr lang="it-IT" sz="2400" dirty="0" err="1">
                <a:effectLst/>
                <a:latin typeface="Garamond" panose="02020404030301010803" pitchFamily="18" charset="0"/>
              </a:rPr>
              <a:t>Article</a:t>
            </a:r>
            <a:r>
              <a:rPr lang="it-IT" sz="2400" dirty="0">
                <a:effectLst/>
                <a:latin typeface="Garamond" panose="02020404030301010803" pitchFamily="18" charset="0"/>
              </a:rPr>
              <a:t> 2, and the </a:t>
            </a:r>
            <a:r>
              <a:rPr lang="it-IT" sz="2400" dirty="0" err="1">
                <a:effectLst/>
                <a:latin typeface="Garamond" panose="02020404030301010803" pitchFamily="18" charset="0"/>
              </a:rPr>
              <a:t>provisions</a:t>
            </a:r>
            <a:r>
              <a:rPr lang="it-IT" sz="2400" dirty="0">
                <a:effectLst/>
                <a:latin typeface="Garamond" panose="02020404030301010803" pitchFamily="18" charset="0"/>
              </a:rPr>
              <a:t> of </a:t>
            </a:r>
            <a:r>
              <a:rPr lang="it-IT" sz="2400" dirty="0" err="1">
                <a:effectLst/>
                <a:latin typeface="Garamond" panose="02020404030301010803" pitchFamily="18" charset="0"/>
              </a:rPr>
              <a:t>Article</a:t>
            </a:r>
            <a:r>
              <a:rPr lang="it-IT" sz="2400" dirty="0">
                <a:effectLst/>
                <a:latin typeface="Garamond" panose="02020404030301010803" pitchFamily="18" charset="0"/>
              </a:rPr>
              <a:t> 3 </a:t>
            </a:r>
            <a:r>
              <a:rPr lang="it-IT" sz="2400" dirty="0" err="1">
                <a:effectLst/>
                <a:highlight>
                  <a:srgbClr val="FFFF00"/>
                </a:highlight>
                <a:latin typeface="Garamond" panose="02020404030301010803" pitchFamily="18" charset="0"/>
              </a:rPr>
              <a:t>shall</a:t>
            </a:r>
            <a:r>
              <a:rPr lang="it-IT" sz="2400" dirty="0">
                <a:effectLst/>
                <a:highlight>
                  <a:srgbClr val="FFFF00"/>
                </a:highlight>
                <a:latin typeface="Garamond" panose="02020404030301010803" pitchFamily="18" charset="0"/>
              </a:rPr>
              <a:t> </a:t>
            </a:r>
            <a:r>
              <a:rPr lang="it-IT" sz="2400" dirty="0" err="1">
                <a:effectLst/>
                <a:highlight>
                  <a:srgbClr val="FFFF00"/>
                </a:highlight>
                <a:latin typeface="Garamond" panose="02020404030301010803" pitchFamily="18" charset="0"/>
              </a:rPr>
              <a:t>not</a:t>
            </a:r>
            <a:r>
              <a:rPr lang="it-IT" sz="2400" dirty="0">
                <a:effectLst/>
                <a:highlight>
                  <a:srgbClr val="FFFF00"/>
                </a:highlight>
                <a:latin typeface="Garamond" panose="02020404030301010803" pitchFamily="18" charset="0"/>
              </a:rPr>
              <a:t> be </a:t>
            </a:r>
            <a:r>
              <a:rPr lang="it-IT" sz="2400" dirty="0" err="1">
                <a:effectLst/>
                <a:highlight>
                  <a:srgbClr val="FFFF00"/>
                </a:highlight>
                <a:latin typeface="Garamond" panose="02020404030301010803" pitchFamily="18" charset="0"/>
              </a:rPr>
              <a:t>amended</a:t>
            </a:r>
            <a:r>
              <a:rPr lang="it-IT" sz="2400" dirty="0">
                <a:effectLst/>
                <a:highlight>
                  <a:srgbClr val="FFFF00"/>
                </a:highlight>
                <a:latin typeface="Garamond" panose="02020404030301010803" pitchFamily="18" charset="0"/>
              </a:rPr>
              <a:t>, </a:t>
            </a:r>
            <a:r>
              <a:rPr lang="it-IT" sz="2400" dirty="0" err="1">
                <a:effectLst/>
                <a:highlight>
                  <a:srgbClr val="FFFF00"/>
                </a:highlight>
                <a:latin typeface="Garamond" panose="02020404030301010803" pitchFamily="18" charset="0"/>
              </a:rPr>
              <a:t>nor</a:t>
            </a:r>
            <a:r>
              <a:rPr lang="it-IT" sz="2400" dirty="0">
                <a:effectLst/>
                <a:highlight>
                  <a:srgbClr val="FFFF00"/>
                </a:highlight>
                <a:latin typeface="Garamond" panose="02020404030301010803" pitchFamily="18" charset="0"/>
              </a:rPr>
              <a:t> </a:t>
            </a:r>
            <a:r>
              <a:rPr lang="it-IT" sz="2400" dirty="0" err="1">
                <a:effectLst/>
                <a:highlight>
                  <a:srgbClr val="FFFF00"/>
                </a:highlight>
                <a:latin typeface="Garamond" panose="02020404030301010803" pitchFamily="18" charset="0"/>
              </a:rPr>
              <a:t>shall</a:t>
            </a:r>
            <a:r>
              <a:rPr lang="it-IT" sz="2400" dirty="0">
                <a:effectLst/>
                <a:highlight>
                  <a:srgbClr val="FFFF00"/>
                </a:highlight>
                <a:latin typeface="Garamond" panose="02020404030301010803" pitchFamily="18" charset="0"/>
              </a:rPr>
              <a:t> </a:t>
            </a:r>
            <a:r>
              <a:rPr lang="it-IT" sz="2400" dirty="0" err="1">
                <a:effectLst/>
                <a:highlight>
                  <a:srgbClr val="FFFF00"/>
                </a:highlight>
                <a:latin typeface="Garamond" panose="02020404030301010803" pitchFamily="18" charset="0"/>
              </a:rPr>
              <a:t>their</a:t>
            </a:r>
            <a:r>
              <a:rPr lang="it-IT" sz="2400" dirty="0">
                <a:effectLst/>
                <a:highlight>
                  <a:srgbClr val="FFFF00"/>
                </a:highlight>
                <a:latin typeface="Garamond" panose="02020404030301010803" pitchFamily="18" charset="0"/>
              </a:rPr>
              <a:t> </a:t>
            </a:r>
            <a:r>
              <a:rPr lang="it-IT" sz="2400" dirty="0" err="1">
                <a:effectLst/>
                <a:highlight>
                  <a:srgbClr val="FFFF00"/>
                </a:highlight>
                <a:latin typeface="Garamond" panose="02020404030301010803" pitchFamily="18" charset="0"/>
              </a:rPr>
              <a:t>amendment</a:t>
            </a:r>
            <a:r>
              <a:rPr lang="it-IT" sz="2400" dirty="0">
                <a:effectLst/>
                <a:highlight>
                  <a:srgbClr val="FFFF00"/>
                </a:highlight>
                <a:latin typeface="Garamond" panose="02020404030301010803" pitchFamily="18" charset="0"/>
              </a:rPr>
              <a:t> be </a:t>
            </a:r>
            <a:r>
              <a:rPr lang="it-IT" sz="2400" dirty="0" err="1">
                <a:effectLst/>
                <a:highlight>
                  <a:srgbClr val="FFFF00"/>
                </a:highlight>
                <a:latin typeface="Garamond" panose="02020404030301010803" pitchFamily="18" charset="0"/>
              </a:rPr>
              <a:t>proposed</a:t>
            </a:r>
            <a:r>
              <a:rPr lang="it-IT" sz="2400" dirty="0">
                <a:effectLst/>
                <a:highlight>
                  <a:srgbClr val="FFFF00"/>
                </a:highlight>
                <a:latin typeface="Garamond" panose="02020404030301010803" pitchFamily="18" charset="0"/>
              </a:rPr>
              <a:t>. </a:t>
            </a:r>
            <a:endParaRPr lang="it-IT" sz="2400" dirty="0">
              <a:highlight>
                <a:srgbClr val="FFFF00"/>
              </a:highlight>
              <a:latin typeface="Garamond" panose="02020404030301010803" pitchFamily="18" charset="0"/>
            </a:endParaRPr>
          </a:p>
          <a:p>
            <a:pPr marL="0" indent="0">
              <a:buNone/>
            </a:pPr>
            <a:endParaRPr lang="it-IT" sz="2400" dirty="0">
              <a:latin typeface="Garamond" panose="02020404030301010803" pitchFamily="18" charset="0"/>
            </a:endParaRPr>
          </a:p>
          <a:p>
            <a:pPr marL="0" indent="0">
              <a:buNone/>
            </a:pPr>
            <a:endParaRPr lang="it-IT" dirty="0"/>
          </a:p>
        </p:txBody>
      </p:sp>
      <p:pic>
        <p:nvPicPr>
          <p:cNvPr id="6" name="Immagine 5">
            <a:extLst>
              <a:ext uri="{FF2B5EF4-FFF2-40B4-BE49-F238E27FC236}">
                <a16:creationId xmlns:a16="http://schemas.microsoft.com/office/drawing/2014/main" id="{7C8D9655-CC6E-7A85-D792-B868BCFFFB6E}"/>
              </a:ext>
            </a:extLst>
          </p:cNvPr>
          <p:cNvPicPr>
            <a:picLocks noChangeAspect="1"/>
          </p:cNvPicPr>
          <p:nvPr/>
        </p:nvPicPr>
        <p:blipFill>
          <a:blip r:embed="rId2"/>
          <a:stretch>
            <a:fillRect/>
          </a:stretch>
        </p:blipFill>
        <p:spPr>
          <a:xfrm>
            <a:off x="0" y="65509"/>
            <a:ext cx="12192000" cy="1206265"/>
          </a:xfrm>
          <a:prstGeom prst="rect">
            <a:avLst/>
          </a:prstGeom>
        </p:spPr>
      </p:pic>
    </p:spTree>
    <p:extLst>
      <p:ext uri="{BB962C8B-B14F-4D97-AF65-F5344CB8AC3E}">
        <p14:creationId xmlns:p14="http://schemas.microsoft.com/office/powerpoint/2010/main" val="112500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0F062DC-5DEE-6C48-8F30-289B6779D3E4}"/>
              </a:ext>
            </a:extLst>
          </p:cNvPr>
          <p:cNvSpPr>
            <a:spLocks noGrp="1"/>
          </p:cNvSpPr>
          <p:nvPr>
            <p:ph idx="1"/>
          </p:nvPr>
        </p:nvSpPr>
        <p:spPr>
          <a:xfrm>
            <a:off x="400050" y="1471613"/>
            <a:ext cx="10953750" cy="4705350"/>
          </a:xfrm>
        </p:spPr>
        <p:txBody>
          <a:bodyPr>
            <a:normAutofit fontScale="92500" lnSpcReduction="10000"/>
          </a:bodyPr>
          <a:lstStyle/>
          <a:p>
            <a:pPr marL="0" indent="0" algn="just">
              <a:buNone/>
            </a:pPr>
            <a:r>
              <a:rPr lang="en-GB" sz="2400" b="1" dirty="0">
                <a:effectLst/>
                <a:latin typeface="Garamond" panose="02020404030301010803" pitchFamily="18" charset="0"/>
              </a:rPr>
              <a:t>ARTICLE 24 - </a:t>
            </a:r>
            <a:r>
              <a:rPr lang="en-GB" sz="2400" dirty="0">
                <a:effectLst/>
                <a:latin typeface="Garamond" panose="02020404030301010803" pitchFamily="18" charset="0"/>
              </a:rPr>
              <a:t>Everyone has the </a:t>
            </a:r>
            <a:r>
              <a:rPr lang="en-GB" sz="2200" dirty="0">
                <a:effectLst/>
                <a:highlight>
                  <a:srgbClr val="FFFF00"/>
                </a:highlight>
                <a:latin typeface="Garamond" panose="02020404030301010803" pitchFamily="18" charset="0"/>
              </a:rPr>
              <a:t>freedom of conscience, religious belief and conviction</a:t>
            </a:r>
            <a:r>
              <a:rPr lang="en-GB" sz="2400" dirty="0">
                <a:effectLst/>
                <a:latin typeface="Garamond" panose="02020404030301010803" pitchFamily="18" charset="0"/>
              </a:rPr>
              <a:t>. Acts of worship, religious rites and ceremonies shall be conducted freely, as long as they do not violate the provisions of Article 14. </a:t>
            </a:r>
            <a:endParaRPr lang="en-GB" sz="2400" dirty="0">
              <a:latin typeface="Garamond" panose="02020404030301010803" pitchFamily="18" charset="0"/>
            </a:endParaRPr>
          </a:p>
          <a:p>
            <a:pPr marL="0" indent="0" algn="just">
              <a:buNone/>
            </a:pPr>
            <a:r>
              <a:rPr lang="en-GB" sz="2400" dirty="0">
                <a:effectLst/>
                <a:highlight>
                  <a:srgbClr val="FFFF00"/>
                </a:highlight>
                <a:latin typeface="Garamond" panose="02020404030301010803" pitchFamily="18" charset="0"/>
              </a:rPr>
              <a:t>No one shall be compelled to worship, or to participate in religious rites and ceremonies, or to reveal religious beliefs and convictions</a:t>
            </a:r>
            <a:r>
              <a:rPr lang="en-GB" sz="2400" dirty="0">
                <a:effectLst/>
                <a:latin typeface="Garamond" panose="02020404030301010803" pitchFamily="18" charset="0"/>
              </a:rPr>
              <a:t>, or be blamed or accused because of his religious beliefs and convictions. </a:t>
            </a:r>
            <a:endParaRPr lang="en-GB" sz="2400" dirty="0">
              <a:latin typeface="Garamond" panose="02020404030301010803" pitchFamily="18" charset="0"/>
            </a:endParaRPr>
          </a:p>
          <a:p>
            <a:pPr marL="0" indent="0" algn="just">
              <a:buNone/>
            </a:pPr>
            <a:r>
              <a:rPr lang="en-GB" sz="2400" dirty="0">
                <a:highlight>
                  <a:srgbClr val="FFFF00"/>
                </a:highlight>
                <a:latin typeface="Garamond" panose="02020404030301010803" pitchFamily="18" charset="0"/>
              </a:rPr>
              <a:t>r</a:t>
            </a:r>
            <a:r>
              <a:rPr lang="en-GB" sz="2400" dirty="0">
                <a:effectLst/>
                <a:highlight>
                  <a:srgbClr val="FFFF00"/>
                </a:highlight>
                <a:latin typeface="Garamond" panose="02020404030301010803" pitchFamily="18" charset="0"/>
              </a:rPr>
              <a:t>eligious and moral education and instruction shall be conducted under state supervision and control.</a:t>
            </a:r>
            <a:r>
              <a:rPr lang="en-GB" sz="2400" dirty="0">
                <a:effectLst/>
                <a:latin typeface="Garamond" panose="02020404030301010803" pitchFamily="18" charset="0"/>
              </a:rPr>
              <a:t> Instruction in religious culture and morals shall be one of the </a:t>
            </a:r>
            <a:r>
              <a:rPr lang="en-GB" sz="2400" dirty="0">
                <a:effectLst/>
                <a:highlight>
                  <a:srgbClr val="FFFF00"/>
                </a:highlight>
                <a:latin typeface="Garamond" panose="02020404030301010803" pitchFamily="18" charset="0"/>
              </a:rPr>
              <a:t>compulsory</a:t>
            </a:r>
            <a:r>
              <a:rPr lang="en-GB" sz="2400" dirty="0">
                <a:effectLst/>
                <a:latin typeface="Garamond" panose="02020404030301010803" pitchFamily="18" charset="0"/>
              </a:rPr>
              <a:t> lessons in the curricula of primary and secondary schools. Other religious education and instruction shall be subject to the individual’s own desire, and in the case of minors, to the request of their legal representatives. </a:t>
            </a:r>
            <a:endParaRPr lang="en-GB" sz="2400" dirty="0">
              <a:latin typeface="Garamond" panose="02020404030301010803" pitchFamily="18" charset="0"/>
            </a:endParaRPr>
          </a:p>
          <a:p>
            <a:pPr marL="0" indent="0" algn="just">
              <a:buNone/>
            </a:pPr>
            <a:r>
              <a:rPr lang="en-GB" sz="2400" dirty="0">
                <a:effectLst/>
                <a:latin typeface="Garamond" panose="02020404030301010803" pitchFamily="18" charset="0"/>
              </a:rPr>
              <a:t>No one shall be allowed to exploit or </a:t>
            </a:r>
            <a:r>
              <a:rPr lang="en-GB" sz="2400" dirty="0">
                <a:effectLst/>
                <a:highlight>
                  <a:srgbClr val="FFFF00"/>
                </a:highlight>
                <a:latin typeface="Garamond" panose="02020404030301010803" pitchFamily="18" charset="0"/>
              </a:rPr>
              <a:t>abuse religion or religious feelings, or things held sacred by religion, in any manner whatsoever, for the purpose of personal or political interest or influence</a:t>
            </a:r>
            <a:r>
              <a:rPr lang="en-GB" sz="2400" dirty="0">
                <a:effectLst/>
                <a:latin typeface="Garamond" panose="02020404030301010803" pitchFamily="18" charset="0"/>
              </a:rPr>
              <a:t>, or for even partially basing the fundamental, social, economic, political, and legal order of the State on religious tenets. </a:t>
            </a:r>
            <a:endParaRPr lang="en-GB" sz="2400" dirty="0">
              <a:latin typeface="Garamond" panose="02020404030301010803" pitchFamily="18" charset="0"/>
            </a:endParaRPr>
          </a:p>
          <a:p>
            <a:endParaRPr lang="it-IT" dirty="0"/>
          </a:p>
        </p:txBody>
      </p:sp>
      <p:pic>
        <p:nvPicPr>
          <p:cNvPr id="4" name="Immagine 3">
            <a:extLst>
              <a:ext uri="{FF2B5EF4-FFF2-40B4-BE49-F238E27FC236}">
                <a16:creationId xmlns:a16="http://schemas.microsoft.com/office/drawing/2014/main" id="{A4CA7762-CEDD-58FA-717F-D34EB3BD424F}"/>
              </a:ext>
            </a:extLst>
          </p:cNvPr>
          <p:cNvPicPr>
            <a:picLocks noChangeAspect="1"/>
          </p:cNvPicPr>
          <p:nvPr/>
        </p:nvPicPr>
        <p:blipFill>
          <a:blip r:embed="rId2"/>
          <a:stretch>
            <a:fillRect/>
          </a:stretch>
        </p:blipFill>
        <p:spPr>
          <a:xfrm>
            <a:off x="0" y="-4763"/>
            <a:ext cx="12192000" cy="1206265"/>
          </a:xfrm>
          <a:prstGeom prst="rect">
            <a:avLst/>
          </a:prstGeom>
        </p:spPr>
      </p:pic>
    </p:spTree>
    <p:extLst>
      <p:ext uri="{BB962C8B-B14F-4D97-AF65-F5344CB8AC3E}">
        <p14:creationId xmlns:p14="http://schemas.microsoft.com/office/powerpoint/2010/main" val="257555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8B65647-6A19-DCB6-98D9-C084F68E9BAA}"/>
              </a:ext>
            </a:extLst>
          </p:cNvPr>
          <p:cNvSpPr>
            <a:spLocks noGrp="1"/>
          </p:cNvSpPr>
          <p:nvPr>
            <p:ph idx="1"/>
          </p:nvPr>
        </p:nvSpPr>
        <p:spPr>
          <a:xfrm>
            <a:off x="787112" y="1929652"/>
            <a:ext cx="5849215" cy="3680343"/>
          </a:xfrm>
        </p:spPr>
        <p:txBody>
          <a:bodyPr/>
          <a:lstStyle/>
          <a:p>
            <a:pPr marL="0" indent="0">
              <a:buNone/>
            </a:pPr>
            <a:r>
              <a:rPr lang="it-IT" dirty="0">
                <a:latin typeface="Garamond" panose="02020404030301010803" pitchFamily="18" charset="0"/>
              </a:rPr>
              <a:t>«</a:t>
            </a:r>
            <a:r>
              <a:rPr lang="it-IT" dirty="0">
                <a:effectLst/>
                <a:latin typeface="Garamond" panose="02020404030301010803" pitchFamily="18" charset="0"/>
              </a:rPr>
              <a:t>Come possono le madri e le figlie di una nazione civile adottare questo</a:t>
            </a:r>
            <a:r>
              <a:rPr lang="it-IT" dirty="0">
                <a:latin typeface="Garamond" panose="02020404030301010803" pitchFamily="18" charset="0"/>
              </a:rPr>
              <a:t> </a:t>
            </a:r>
            <a:r>
              <a:rPr lang="it-IT" dirty="0">
                <a:effectLst/>
                <a:latin typeface="Garamond" panose="02020404030301010803" pitchFamily="18" charset="0"/>
              </a:rPr>
              <a:t>barbaro atteggiamento? È uno spettacolo che rende la nazione oggetto di</a:t>
            </a:r>
            <a:r>
              <a:rPr lang="it-IT" dirty="0">
                <a:latin typeface="Garamond" panose="02020404030301010803" pitchFamily="18" charset="0"/>
              </a:rPr>
              <a:t> </a:t>
            </a:r>
            <a:r>
              <a:rPr lang="it-IT" dirty="0">
                <a:effectLst/>
                <a:latin typeface="Garamond" panose="02020404030301010803" pitchFamily="18" charset="0"/>
              </a:rPr>
              <a:t>ridicolo» </a:t>
            </a:r>
          </a:p>
          <a:p>
            <a:pPr marL="0" indent="0">
              <a:buNone/>
            </a:pPr>
            <a:endParaRPr lang="it-IT" dirty="0">
              <a:effectLst/>
              <a:latin typeface="Garamond" panose="02020404030301010803" pitchFamily="18" charset="0"/>
            </a:endParaRPr>
          </a:p>
          <a:p>
            <a:pPr marL="0" indent="0">
              <a:buNone/>
            </a:pPr>
            <a:r>
              <a:rPr lang="it-IT" sz="1800" dirty="0">
                <a:effectLst/>
                <a:latin typeface="Garamond" panose="02020404030301010803" pitchFamily="18" charset="0"/>
              </a:rPr>
              <a:t>(Mustafa Kemal Ataturk, citazione in </a:t>
            </a:r>
            <a:r>
              <a:rPr lang="en-US" sz="1800" cap="small" dirty="0">
                <a:effectLst/>
                <a:latin typeface="Garamond" panose="02020404030301010803" pitchFamily="18" charset="0"/>
                <a:ea typeface="Aptos" panose="020B0004020202020204" pitchFamily="34" charset="0"/>
              </a:rPr>
              <a:t>L. Ahmed</a:t>
            </a:r>
            <a:r>
              <a:rPr lang="en-US" sz="1800" dirty="0">
                <a:effectLst/>
                <a:latin typeface="Garamond" panose="02020404030301010803" pitchFamily="18" charset="0"/>
                <a:ea typeface="Aptos" panose="020B0004020202020204" pitchFamily="34" charset="0"/>
              </a:rPr>
              <a:t>, Women and gender in Islam. Historical roots of a modern debate, 1992</a:t>
            </a:r>
            <a:r>
              <a:rPr lang="it-IT" sz="1800" dirty="0">
                <a:latin typeface="Garamond" panose="02020404030301010803" pitchFamily="18" charset="0"/>
                <a:ea typeface="Aptos" panose="020B0004020202020204" pitchFamily="34" charset="0"/>
              </a:rPr>
              <a:t>)</a:t>
            </a:r>
            <a:endParaRPr lang="it-IT" sz="1800" dirty="0">
              <a:effectLst/>
              <a:latin typeface="Garamond" panose="02020404030301010803" pitchFamily="18" charset="0"/>
            </a:endParaRPr>
          </a:p>
          <a:p>
            <a:pPr marL="0" indent="0">
              <a:buNone/>
            </a:pPr>
            <a:endParaRPr lang="it-IT" sz="1800" dirty="0">
              <a:latin typeface="Times"/>
            </a:endParaRPr>
          </a:p>
          <a:p>
            <a:pPr marL="0" indent="0">
              <a:buNone/>
            </a:pPr>
            <a:endParaRPr lang="it-IT" dirty="0">
              <a:effectLst/>
              <a:latin typeface="Times"/>
            </a:endParaRPr>
          </a:p>
          <a:p>
            <a:endParaRPr lang="it-IT" dirty="0"/>
          </a:p>
        </p:txBody>
      </p:sp>
      <p:pic>
        <p:nvPicPr>
          <p:cNvPr id="4" name="Immagine 3">
            <a:extLst>
              <a:ext uri="{FF2B5EF4-FFF2-40B4-BE49-F238E27FC236}">
                <a16:creationId xmlns:a16="http://schemas.microsoft.com/office/drawing/2014/main" id="{EDAF1510-D263-A07B-0FF6-9D5A4610A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011" y="2098107"/>
            <a:ext cx="4820994" cy="3208184"/>
          </a:xfrm>
          <a:prstGeom prst="rect">
            <a:avLst/>
          </a:prstGeom>
        </p:spPr>
      </p:pic>
      <p:pic>
        <p:nvPicPr>
          <p:cNvPr id="5" name="Immagine 4">
            <a:extLst>
              <a:ext uri="{FF2B5EF4-FFF2-40B4-BE49-F238E27FC236}">
                <a16:creationId xmlns:a16="http://schemas.microsoft.com/office/drawing/2014/main" id="{B84C7504-9591-55FD-FA7C-AD580977DFE9}"/>
              </a:ext>
            </a:extLst>
          </p:cNvPr>
          <p:cNvPicPr>
            <a:picLocks noChangeAspect="1"/>
          </p:cNvPicPr>
          <p:nvPr/>
        </p:nvPicPr>
        <p:blipFill>
          <a:blip r:embed="rId4"/>
          <a:stretch>
            <a:fillRect/>
          </a:stretch>
        </p:blipFill>
        <p:spPr>
          <a:xfrm>
            <a:off x="0" y="-4763"/>
            <a:ext cx="12192000" cy="1206265"/>
          </a:xfrm>
          <a:prstGeom prst="rect">
            <a:avLst/>
          </a:prstGeom>
        </p:spPr>
      </p:pic>
    </p:spTree>
    <p:extLst>
      <p:ext uri="{BB962C8B-B14F-4D97-AF65-F5344CB8AC3E}">
        <p14:creationId xmlns:p14="http://schemas.microsoft.com/office/powerpoint/2010/main" val="200288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1E1CE78-6F83-C523-BFEB-3AB22C1ACDCB}"/>
              </a:ext>
            </a:extLst>
          </p:cNvPr>
          <p:cNvSpPr>
            <a:spLocks noGrp="1"/>
          </p:cNvSpPr>
          <p:nvPr>
            <p:ph idx="1"/>
          </p:nvPr>
        </p:nvSpPr>
        <p:spPr>
          <a:xfrm>
            <a:off x="385763" y="1728787"/>
            <a:ext cx="10910887" cy="4176713"/>
          </a:xfrm>
        </p:spPr>
        <p:txBody>
          <a:bodyPr>
            <a:normAutofit lnSpcReduction="10000"/>
          </a:bodyPr>
          <a:lstStyle/>
          <a:p>
            <a:pPr algn="just">
              <a:buFont typeface="Wingdings" pitchFamily="2" charset="2"/>
              <a:buChar char="§"/>
            </a:pPr>
            <a:r>
              <a:rPr lang="it-IT" sz="2400" dirty="0">
                <a:solidFill>
                  <a:srgbClr val="000000"/>
                </a:solidFill>
                <a:effectLst/>
                <a:latin typeface="Garamond" panose="02020404030301010803" pitchFamily="18" charset="0"/>
                <a:ea typeface="Aptos" panose="020B0004020202020204" pitchFamily="34" charset="0"/>
              </a:rPr>
              <a:t>Non esiste una legge </a:t>
            </a:r>
            <a:r>
              <a:rPr lang="it-IT" sz="2400" dirty="0">
                <a:solidFill>
                  <a:srgbClr val="000000"/>
                </a:solidFill>
                <a:latin typeface="Garamond" panose="02020404030301010803" pitchFamily="18" charset="0"/>
                <a:ea typeface="Aptos" panose="020B0004020202020204" pitchFamily="34" charset="0"/>
              </a:rPr>
              <a:t>che </a:t>
            </a:r>
            <a:r>
              <a:rPr lang="it-IT" sz="2400" dirty="0">
                <a:solidFill>
                  <a:srgbClr val="000000"/>
                </a:solidFill>
                <a:effectLst/>
                <a:latin typeface="Garamond" panose="02020404030301010803" pitchFamily="18" charset="0"/>
                <a:ea typeface="Aptos" panose="020B0004020202020204" pitchFamily="34" charset="0"/>
              </a:rPr>
              <a:t>vieta espressamente il porto del velo islamico nei luoghi pubblici e aperti al pubblico.</a:t>
            </a:r>
          </a:p>
          <a:p>
            <a:pPr algn="just">
              <a:buFont typeface="Wingdings" pitchFamily="2" charset="2"/>
              <a:buChar char="§"/>
            </a:pPr>
            <a:r>
              <a:rPr lang="it-IT" sz="2400" dirty="0">
                <a:solidFill>
                  <a:srgbClr val="000000"/>
                </a:solidFill>
                <a:effectLst/>
                <a:latin typeface="Garamond" panose="02020404030301010803" pitchFamily="18" charset="0"/>
                <a:ea typeface="Aptos" panose="020B0004020202020204" pitchFamily="34" charset="0"/>
              </a:rPr>
              <a:t>Es. 1981, un regolamento del Consiglio dei ministri prescrisse per i funzionari pubblici e agli impiegati, al personale scolastico e agli studenti l’obbligo di un abbigliamento “moderno”. </a:t>
            </a:r>
            <a:endParaRPr lang="it-IT" sz="2400" b="1" u="none" strike="noStrike" dirty="0">
              <a:solidFill>
                <a:srgbClr val="1A1A1A"/>
              </a:solidFill>
              <a:effectLst/>
              <a:latin typeface="Garamond" panose="02020404030301010803" pitchFamily="18" charset="0"/>
            </a:endParaRPr>
          </a:p>
          <a:p>
            <a:pPr algn="just">
              <a:buFont typeface="Wingdings" pitchFamily="2" charset="2"/>
              <a:buChar char="§"/>
            </a:pPr>
            <a:r>
              <a:rPr lang="it-IT" sz="2400" b="1" u="none" strike="noStrike" dirty="0">
                <a:solidFill>
                  <a:srgbClr val="1A1A1A"/>
                </a:solidFill>
                <a:effectLst/>
                <a:latin typeface="Garamond" panose="02020404030301010803" pitchFamily="18" charset="0"/>
              </a:rPr>
              <a:t>1989</a:t>
            </a:r>
            <a:r>
              <a:rPr lang="it-IT" sz="2400" b="0" u="none" strike="noStrike" dirty="0">
                <a:solidFill>
                  <a:srgbClr val="1A1A1A"/>
                </a:solidFill>
                <a:effectLst/>
                <a:latin typeface="Garamond" panose="02020404030301010803" pitchFamily="18" charset="0"/>
              </a:rPr>
              <a:t>: la Corte costituzionale turca </a:t>
            </a:r>
            <a:r>
              <a:rPr lang="it-IT" sz="2400" dirty="0">
                <a:solidFill>
                  <a:srgbClr val="000000"/>
                </a:solidFill>
                <a:effectLst/>
                <a:latin typeface="Garamond" panose="02020404030301010803" pitchFamily="18" charset="0"/>
                <a:ea typeface="Aptos" panose="020B0004020202020204" pitchFamily="34" charset="0"/>
              </a:rPr>
              <a:t>censura la modifica alla legge n.2547/1981 sull’istruzione superiore al fine di permettere d’indossare un «</a:t>
            </a:r>
            <a:r>
              <a:rPr lang="it-IT" sz="2400" i="1" dirty="0" err="1">
                <a:solidFill>
                  <a:srgbClr val="000000"/>
                </a:solidFill>
                <a:effectLst/>
                <a:latin typeface="Garamond" panose="02020404030301010803" pitchFamily="18" charset="0"/>
                <a:ea typeface="Aptos" panose="020B0004020202020204" pitchFamily="34" charset="0"/>
              </a:rPr>
              <a:t>veil</a:t>
            </a:r>
            <a:r>
              <a:rPr lang="it-IT" sz="2400" i="1" dirty="0">
                <a:solidFill>
                  <a:srgbClr val="000000"/>
                </a:solidFill>
                <a:effectLst/>
                <a:latin typeface="Garamond" panose="02020404030301010803" pitchFamily="18" charset="0"/>
                <a:ea typeface="Aptos" panose="020B0004020202020204" pitchFamily="34" charset="0"/>
              </a:rPr>
              <a:t> or </a:t>
            </a:r>
            <a:r>
              <a:rPr lang="it-IT" sz="2400" i="1" dirty="0" err="1">
                <a:solidFill>
                  <a:srgbClr val="000000"/>
                </a:solidFill>
                <a:effectLst/>
                <a:latin typeface="Garamond" panose="02020404030301010803" pitchFamily="18" charset="0"/>
                <a:ea typeface="Aptos" panose="020B0004020202020204" pitchFamily="34" charset="0"/>
              </a:rPr>
              <a:t>headscarf</a:t>
            </a:r>
            <a:r>
              <a:rPr lang="it-IT" sz="2400" i="1" dirty="0">
                <a:solidFill>
                  <a:srgbClr val="000000"/>
                </a:solidFill>
                <a:effectLst/>
                <a:latin typeface="Garamond" panose="02020404030301010803" pitchFamily="18" charset="0"/>
                <a:ea typeface="Aptos" panose="020B0004020202020204" pitchFamily="34" charset="0"/>
              </a:rPr>
              <a:t> </a:t>
            </a:r>
            <a:r>
              <a:rPr lang="it-IT" sz="2400" i="1" dirty="0" err="1">
                <a:solidFill>
                  <a:srgbClr val="000000"/>
                </a:solidFill>
                <a:effectLst/>
                <a:latin typeface="Garamond" panose="02020404030301010803" pitchFamily="18" charset="0"/>
                <a:ea typeface="Aptos" panose="020B0004020202020204" pitchFamily="34" charset="0"/>
              </a:rPr>
              <a:t>covering</a:t>
            </a:r>
            <a:r>
              <a:rPr lang="it-IT" sz="2400" i="1" dirty="0">
                <a:solidFill>
                  <a:srgbClr val="000000"/>
                </a:solidFill>
                <a:effectLst/>
                <a:latin typeface="Garamond" panose="02020404030301010803" pitchFamily="18" charset="0"/>
                <a:ea typeface="Aptos" panose="020B0004020202020204" pitchFamily="34" charset="0"/>
              </a:rPr>
              <a:t> the neck and </a:t>
            </a:r>
            <a:r>
              <a:rPr lang="it-IT" sz="2400" i="1" dirty="0" err="1">
                <a:solidFill>
                  <a:srgbClr val="000000"/>
                </a:solidFill>
                <a:effectLst/>
                <a:latin typeface="Garamond" panose="02020404030301010803" pitchFamily="18" charset="0"/>
                <a:ea typeface="Aptos" panose="020B0004020202020204" pitchFamily="34" charset="0"/>
              </a:rPr>
              <a:t>hair</a:t>
            </a:r>
            <a:r>
              <a:rPr lang="it-IT" sz="2400" dirty="0">
                <a:solidFill>
                  <a:srgbClr val="000000"/>
                </a:solidFill>
                <a:effectLst/>
                <a:latin typeface="Garamond" panose="02020404030301010803" pitchFamily="18" charset="0"/>
                <a:ea typeface="Aptos" panose="020B0004020202020204" pitchFamily="34" charset="0"/>
              </a:rPr>
              <a:t>» per motivi religiosi (sentenza del 7 marzo 1989) in quanto giudicato lesivo del principio di laicità, dell’unità dello Stato, della sicurezza e dell’ordine pubblico</a:t>
            </a:r>
            <a:r>
              <a:rPr lang="it-IT" sz="2400" dirty="0">
                <a:solidFill>
                  <a:srgbClr val="000000"/>
                </a:solidFill>
                <a:latin typeface="Garamond" panose="02020404030301010803" pitchFamily="18" charset="0"/>
                <a:ea typeface="Aptos" panose="020B0004020202020204" pitchFamily="34" charset="0"/>
              </a:rPr>
              <a:t>.</a:t>
            </a:r>
          </a:p>
          <a:p>
            <a:pPr algn="just">
              <a:buFont typeface="Wingdings" pitchFamily="2" charset="2"/>
              <a:buChar char="§"/>
            </a:pPr>
            <a:r>
              <a:rPr lang="it-IT" sz="2400" b="1" u="none" strike="noStrike" dirty="0">
                <a:solidFill>
                  <a:srgbClr val="1A1A1A"/>
                </a:solidFill>
                <a:effectLst/>
                <a:latin typeface="Garamond" panose="02020404030301010803" pitchFamily="18" charset="0"/>
              </a:rPr>
              <a:t>1990</a:t>
            </a:r>
            <a:r>
              <a:rPr lang="it-IT" sz="2400" b="0" u="none" strike="noStrike" dirty="0">
                <a:solidFill>
                  <a:srgbClr val="1A1A1A"/>
                </a:solidFill>
                <a:effectLst/>
                <a:latin typeface="Garamond" panose="02020404030301010803" pitchFamily="18" charset="0"/>
              </a:rPr>
              <a:t>: la Corte costituzionale turca dichiara la costituzionalità dell’emendament</a:t>
            </a:r>
            <a:r>
              <a:rPr lang="it-IT" sz="2400" dirty="0">
                <a:solidFill>
                  <a:srgbClr val="1A1A1A"/>
                </a:solidFill>
                <a:latin typeface="Garamond" panose="02020404030301010803" pitchFamily="18" charset="0"/>
              </a:rPr>
              <a:t>o alla legge n. 2547/1981 che stabiliva «</a:t>
            </a:r>
            <a:r>
              <a:rPr lang="it-IT" sz="2400" i="1" dirty="0">
                <a:solidFill>
                  <a:srgbClr val="211D1E"/>
                </a:solidFill>
                <a:effectLst/>
                <a:latin typeface="Garamond" panose="02020404030301010803" pitchFamily="18" charset="0"/>
              </a:rPr>
              <a:t>Choice of dress </a:t>
            </a:r>
            <a:r>
              <a:rPr lang="it-IT" sz="2400" i="1" dirty="0" err="1">
                <a:solidFill>
                  <a:srgbClr val="211D1E"/>
                </a:solidFill>
                <a:effectLst/>
                <a:latin typeface="Garamond" panose="02020404030301010803" pitchFamily="18" charset="0"/>
              </a:rPr>
              <a:t>shall</a:t>
            </a:r>
            <a:r>
              <a:rPr lang="it-IT" sz="2400" i="1" dirty="0">
                <a:solidFill>
                  <a:srgbClr val="211D1E"/>
                </a:solidFill>
                <a:effectLst/>
                <a:latin typeface="Garamond" panose="02020404030301010803" pitchFamily="18" charset="0"/>
              </a:rPr>
              <a:t> be free in institutions of </a:t>
            </a:r>
            <a:r>
              <a:rPr lang="it-IT" sz="2400" i="1" dirty="0" err="1">
                <a:solidFill>
                  <a:srgbClr val="211D1E"/>
                </a:solidFill>
                <a:effectLst/>
                <a:latin typeface="Garamond" panose="02020404030301010803" pitchFamily="18" charset="0"/>
              </a:rPr>
              <a:t>higher</a:t>
            </a:r>
            <a:r>
              <a:rPr lang="it-IT" sz="2400" i="1" dirty="0">
                <a:solidFill>
                  <a:srgbClr val="211D1E"/>
                </a:solidFill>
                <a:effectLst/>
                <a:latin typeface="Garamond" panose="02020404030301010803" pitchFamily="18" charset="0"/>
              </a:rPr>
              <a:t> </a:t>
            </a:r>
            <a:r>
              <a:rPr lang="it-IT" sz="2400" i="1" dirty="0" err="1">
                <a:solidFill>
                  <a:srgbClr val="211D1E"/>
                </a:solidFill>
                <a:effectLst/>
                <a:latin typeface="Garamond" panose="02020404030301010803" pitchFamily="18" charset="0"/>
              </a:rPr>
              <a:t>education</a:t>
            </a:r>
            <a:r>
              <a:rPr lang="it-IT" sz="2400" i="1" dirty="0">
                <a:solidFill>
                  <a:srgbClr val="211D1E"/>
                </a:solidFill>
                <a:effectLst/>
                <a:latin typeface="Garamond" panose="02020404030301010803" pitchFamily="18" charset="0"/>
              </a:rPr>
              <a:t>, </a:t>
            </a:r>
            <a:r>
              <a:rPr lang="it-IT" sz="2400" b="1" i="1" dirty="0" err="1">
                <a:solidFill>
                  <a:srgbClr val="211D1E"/>
                </a:solidFill>
                <a:effectLst/>
                <a:latin typeface="Garamond" panose="02020404030301010803" pitchFamily="18" charset="0"/>
              </a:rPr>
              <a:t>provided</a:t>
            </a:r>
            <a:r>
              <a:rPr lang="it-IT" sz="2400" b="1" i="1" dirty="0">
                <a:solidFill>
                  <a:srgbClr val="211D1E"/>
                </a:solidFill>
                <a:effectLst/>
                <a:latin typeface="Garamond" panose="02020404030301010803" pitchFamily="18" charset="0"/>
              </a:rPr>
              <a:t> </a:t>
            </a:r>
            <a:r>
              <a:rPr lang="it-IT" sz="2400" b="1" i="1" dirty="0" err="1">
                <a:solidFill>
                  <a:srgbClr val="211D1E"/>
                </a:solidFill>
                <a:effectLst/>
                <a:latin typeface="Garamond" panose="02020404030301010803" pitchFamily="18" charset="0"/>
              </a:rPr>
              <a:t>that</a:t>
            </a:r>
            <a:r>
              <a:rPr lang="it-IT" sz="2400" b="1" i="1" dirty="0">
                <a:solidFill>
                  <a:srgbClr val="211D1E"/>
                </a:solidFill>
                <a:effectLst/>
                <a:latin typeface="Garamond" panose="02020404030301010803" pitchFamily="18" charset="0"/>
              </a:rPr>
              <a:t> </a:t>
            </a:r>
            <a:r>
              <a:rPr lang="it-IT" sz="2400" b="1" i="1" dirty="0" err="1">
                <a:solidFill>
                  <a:srgbClr val="211D1E"/>
                </a:solidFill>
                <a:effectLst/>
                <a:latin typeface="Garamond" panose="02020404030301010803" pitchFamily="18" charset="0"/>
              </a:rPr>
              <a:t>it</a:t>
            </a:r>
            <a:r>
              <a:rPr lang="it-IT" sz="2400" b="1" i="1" dirty="0">
                <a:solidFill>
                  <a:srgbClr val="211D1E"/>
                </a:solidFill>
                <a:effectLst/>
                <a:latin typeface="Garamond" panose="02020404030301010803" pitchFamily="18" charset="0"/>
              </a:rPr>
              <a:t> </a:t>
            </a:r>
            <a:r>
              <a:rPr lang="it-IT" sz="2400" b="1" i="1" dirty="0" err="1">
                <a:solidFill>
                  <a:srgbClr val="211D1E"/>
                </a:solidFill>
                <a:effectLst/>
                <a:latin typeface="Garamond" panose="02020404030301010803" pitchFamily="18" charset="0"/>
              </a:rPr>
              <a:t>does</a:t>
            </a:r>
            <a:r>
              <a:rPr lang="it-IT" sz="2400" b="1" i="1" dirty="0">
                <a:solidFill>
                  <a:srgbClr val="211D1E"/>
                </a:solidFill>
                <a:effectLst/>
                <a:latin typeface="Garamond" panose="02020404030301010803" pitchFamily="18" charset="0"/>
              </a:rPr>
              <a:t> </a:t>
            </a:r>
            <a:r>
              <a:rPr lang="it-IT" sz="2400" b="1" i="1" dirty="0" err="1">
                <a:solidFill>
                  <a:srgbClr val="211D1E"/>
                </a:solidFill>
                <a:effectLst/>
                <a:latin typeface="Garamond" panose="02020404030301010803" pitchFamily="18" charset="0"/>
              </a:rPr>
              <a:t>not</a:t>
            </a:r>
            <a:r>
              <a:rPr lang="it-IT" sz="2400" b="1" i="1" dirty="0">
                <a:solidFill>
                  <a:srgbClr val="211D1E"/>
                </a:solidFill>
                <a:effectLst/>
                <a:latin typeface="Garamond" panose="02020404030301010803" pitchFamily="18" charset="0"/>
              </a:rPr>
              <a:t> </a:t>
            </a:r>
            <a:r>
              <a:rPr lang="it-IT" sz="2400" b="1" i="1" dirty="0" err="1">
                <a:solidFill>
                  <a:srgbClr val="211D1E"/>
                </a:solidFill>
                <a:effectLst/>
                <a:latin typeface="Garamond" panose="02020404030301010803" pitchFamily="18" charset="0"/>
              </a:rPr>
              <a:t>contravene</a:t>
            </a:r>
            <a:r>
              <a:rPr lang="it-IT" sz="2400" b="1" i="1" dirty="0">
                <a:solidFill>
                  <a:srgbClr val="211D1E"/>
                </a:solidFill>
                <a:effectLst/>
                <a:latin typeface="Garamond" panose="02020404030301010803" pitchFamily="18" charset="0"/>
              </a:rPr>
              <a:t> the </a:t>
            </a:r>
            <a:r>
              <a:rPr lang="it-IT" sz="2400" b="1" i="1" dirty="0" err="1">
                <a:solidFill>
                  <a:srgbClr val="211D1E"/>
                </a:solidFill>
                <a:effectLst/>
                <a:latin typeface="Garamond" panose="02020404030301010803" pitchFamily="18" charset="0"/>
              </a:rPr>
              <a:t>laws</a:t>
            </a:r>
            <a:r>
              <a:rPr lang="it-IT" sz="2400" b="1" i="1" dirty="0">
                <a:solidFill>
                  <a:srgbClr val="211D1E"/>
                </a:solidFill>
                <a:effectLst/>
                <a:latin typeface="Garamond" panose="02020404030301010803" pitchFamily="18" charset="0"/>
              </a:rPr>
              <a:t> in force</a:t>
            </a:r>
            <a:r>
              <a:rPr lang="it-IT" sz="2400" dirty="0">
                <a:solidFill>
                  <a:srgbClr val="211D1E"/>
                </a:solidFill>
                <a:effectLst/>
                <a:latin typeface="Garamond" panose="02020404030301010803" pitchFamily="18" charset="0"/>
              </a:rPr>
              <a:t>»</a:t>
            </a:r>
            <a:endParaRPr lang="it-IT" sz="2400" b="0" u="none" strike="noStrike" dirty="0">
              <a:solidFill>
                <a:srgbClr val="1A1A1A"/>
              </a:solidFill>
              <a:effectLst/>
              <a:latin typeface="Garamond" panose="02020404030301010803" pitchFamily="18" charset="0"/>
            </a:endParaRPr>
          </a:p>
          <a:p>
            <a:endParaRPr lang="it-IT" dirty="0">
              <a:solidFill>
                <a:srgbClr val="1A1A1A"/>
              </a:solidFill>
              <a:latin typeface="AgiNow"/>
            </a:endParaRPr>
          </a:p>
        </p:txBody>
      </p:sp>
      <p:pic>
        <p:nvPicPr>
          <p:cNvPr id="2" name="Immagine 1">
            <a:extLst>
              <a:ext uri="{FF2B5EF4-FFF2-40B4-BE49-F238E27FC236}">
                <a16:creationId xmlns:a16="http://schemas.microsoft.com/office/drawing/2014/main" id="{88256553-7AAE-A366-7926-DA188DB94831}"/>
              </a:ext>
            </a:extLst>
          </p:cNvPr>
          <p:cNvPicPr>
            <a:picLocks noChangeAspect="1"/>
          </p:cNvPicPr>
          <p:nvPr/>
        </p:nvPicPr>
        <p:blipFill>
          <a:blip r:embed="rId2"/>
          <a:stretch>
            <a:fillRect/>
          </a:stretch>
        </p:blipFill>
        <p:spPr>
          <a:xfrm>
            <a:off x="0" y="-4763"/>
            <a:ext cx="12192000" cy="1206265"/>
          </a:xfrm>
          <a:prstGeom prst="rect">
            <a:avLst/>
          </a:prstGeom>
        </p:spPr>
      </p:pic>
    </p:spTree>
    <p:extLst>
      <p:ext uri="{BB962C8B-B14F-4D97-AF65-F5344CB8AC3E}">
        <p14:creationId xmlns:p14="http://schemas.microsoft.com/office/powerpoint/2010/main" val="348395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D1196F-6B17-2D35-181A-801081956478}"/>
              </a:ext>
            </a:extLst>
          </p:cNvPr>
          <p:cNvSpPr>
            <a:spLocks noGrp="1"/>
          </p:cNvSpPr>
          <p:nvPr>
            <p:ph type="title"/>
          </p:nvPr>
        </p:nvSpPr>
        <p:spPr/>
        <p:txBody>
          <a:bodyPr>
            <a:normAutofit fontScale="90000"/>
          </a:bodyPr>
          <a:lstStyle/>
          <a:p>
            <a:r>
              <a:rPr lang="it-IT" dirty="0"/>
              <a:t>Leyla </a:t>
            </a:r>
            <a:r>
              <a:rPr lang="it-IT" dirty="0" err="1"/>
              <a:t>Şahin</a:t>
            </a:r>
            <a:r>
              <a:rPr lang="it-IT" dirty="0"/>
              <a:t> c. Turchia, N. 44774/98, Corte EDU (Grande Camera), 10 novembre 2005</a:t>
            </a:r>
            <a:br>
              <a:rPr lang="it-IT" dirty="0"/>
            </a:br>
            <a:endParaRPr lang="it-IT" dirty="0"/>
          </a:p>
        </p:txBody>
      </p:sp>
      <p:sp>
        <p:nvSpPr>
          <p:cNvPr id="3" name="Segnaposto contenuto 2">
            <a:extLst>
              <a:ext uri="{FF2B5EF4-FFF2-40B4-BE49-F238E27FC236}">
                <a16:creationId xmlns:a16="http://schemas.microsoft.com/office/drawing/2014/main" id="{04F3592E-CB6A-8761-6A59-CC646BC4D073}"/>
              </a:ext>
            </a:extLst>
          </p:cNvPr>
          <p:cNvSpPr>
            <a:spLocks noGrp="1"/>
          </p:cNvSpPr>
          <p:nvPr>
            <p:ph idx="1"/>
          </p:nvPr>
        </p:nvSpPr>
        <p:spPr/>
        <p:txBody>
          <a:bodyPr>
            <a:normAutofit/>
          </a:bodyPr>
          <a:lstStyle/>
          <a:p>
            <a:pPr marL="0" indent="0" algn="just">
              <a:buNone/>
            </a:pPr>
            <a:r>
              <a:rPr lang="it-IT" dirty="0">
                <a:solidFill>
                  <a:srgbClr val="000000"/>
                </a:solidFill>
                <a:latin typeface="Garamond" panose="02020404030301010803" pitchFamily="18" charset="0"/>
              </a:rPr>
              <a:t>Alla </a:t>
            </a:r>
            <a:r>
              <a:rPr lang="it-IT" b="0" i="0" u="none" strike="noStrike" dirty="0">
                <a:solidFill>
                  <a:srgbClr val="000000"/>
                </a:solidFill>
                <a:effectLst/>
                <a:latin typeface="Garamond" panose="02020404030301010803" pitchFamily="18" charset="0"/>
              </a:rPr>
              <a:t>studentessa turca di religione islamica, </a:t>
            </a:r>
            <a:r>
              <a:rPr lang="it-IT" b="0" u="none" strike="noStrike" dirty="0">
                <a:solidFill>
                  <a:srgbClr val="000000"/>
                </a:solidFill>
                <a:effectLst/>
                <a:latin typeface="Garamond" panose="02020404030301010803" pitchFamily="18" charset="0"/>
              </a:rPr>
              <a:t>Leyla Sahin, </a:t>
            </a:r>
            <a:r>
              <a:rPr lang="it-IT" b="0" i="0" u="none" strike="noStrike" dirty="0">
                <a:solidFill>
                  <a:srgbClr val="000000"/>
                </a:solidFill>
                <a:effectLst/>
                <a:latin typeface="Garamond" panose="02020404030301010803" pitchFamily="18" charset="0"/>
              </a:rPr>
              <a:t>iscritta dal 1999 alla Facoltà di Medicina dell’Università di Istanbul viene interdetto dalle autorità universitarie</a:t>
            </a:r>
            <a:r>
              <a:rPr lang="it-IT" dirty="0">
                <a:solidFill>
                  <a:srgbClr val="000000"/>
                </a:solidFill>
                <a:latin typeface="Garamond" panose="02020404030301010803" pitchFamily="18" charset="0"/>
              </a:rPr>
              <a:t> </a:t>
            </a:r>
            <a:r>
              <a:rPr lang="it-IT" b="0" i="0" u="none" strike="noStrike" dirty="0">
                <a:solidFill>
                  <a:srgbClr val="000000"/>
                </a:solidFill>
                <a:effectLst/>
                <a:latin typeface="Garamond" panose="02020404030301010803" pitchFamily="18" charset="0"/>
              </a:rPr>
              <a:t>l’accesso agli esami e alle lezioni, a causa del suo rifiuto di  togliersi il velo durante lo svolgimento delle attività universitarie. </a:t>
            </a:r>
          </a:p>
          <a:p>
            <a:pPr marL="0" indent="0" algn="just">
              <a:buNone/>
            </a:pPr>
            <a:r>
              <a:rPr lang="it-IT" b="0" i="0" u="none" strike="noStrike" dirty="0">
                <a:solidFill>
                  <a:srgbClr val="000000"/>
                </a:solidFill>
                <a:effectLst/>
                <a:latin typeface="Garamond" panose="02020404030301010803" pitchFamily="18" charset="0"/>
              </a:rPr>
              <a:t>Sulla base di quanto disposto dalla Circolare del 23 febbraio 1998, redatta dal Vice Rettore dell’Università al fine di regolare l’ammissione degli studenti al campus universitario, l’ingresso ai corsi e ai seminari previsti dall’istituto sarebbe stato infatti bandito a tutti quegli studenti “</a:t>
            </a:r>
            <a:r>
              <a:rPr lang="it-IT" b="0" i="1" u="none" strike="noStrike" dirty="0" err="1">
                <a:solidFill>
                  <a:srgbClr val="000000"/>
                </a:solidFill>
                <a:effectLst/>
                <a:latin typeface="Garamond" panose="02020404030301010803" pitchFamily="18" charset="0"/>
              </a:rPr>
              <a:t>whose</a:t>
            </a:r>
            <a:r>
              <a:rPr lang="it-IT" b="0" i="1" u="none" strike="noStrike" dirty="0">
                <a:solidFill>
                  <a:srgbClr val="000000"/>
                </a:solidFill>
                <a:effectLst/>
                <a:latin typeface="Garamond" panose="02020404030301010803" pitchFamily="18" charset="0"/>
              </a:rPr>
              <a:t> heads are </a:t>
            </a:r>
            <a:r>
              <a:rPr lang="it-IT" b="0" i="1" u="none" strike="noStrike" dirty="0" err="1">
                <a:solidFill>
                  <a:srgbClr val="000000"/>
                </a:solidFill>
                <a:effectLst/>
                <a:latin typeface="Garamond" panose="02020404030301010803" pitchFamily="18" charset="0"/>
              </a:rPr>
              <a:t>covered</a:t>
            </a:r>
            <a:r>
              <a:rPr lang="it-IT" b="0" i="1" u="none" strike="noStrike" dirty="0">
                <a:solidFill>
                  <a:srgbClr val="000000"/>
                </a:solidFill>
                <a:effectLst/>
                <a:latin typeface="Garamond" panose="02020404030301010803" pitchFamily="18" charset="0"/>
              </a:rPr>
              <a:t> ... and with </a:t>
            </a:r>
            <a:r>
              <a:rPr lang="it-IT" b="0" i="1" u="none" strike="noStrike" dirty="0" err="1">
                <a:solidFill>
                  <a:srgbClr val="000000"/>
                </a:solidFill>
                <a:effectLst/>
                <a:latin typeface="Garamond" panose="02020404030301010803" pitchFamily="18" charset="0"/>
              </a:rPr>
              <a:t>beards</a:t>
            </a:r>
            <a:r>
              <a:rPr lang="it-IT" b="0" i="0" u="none" strike="noStrike" dirty="0">
                <a:solidFill>
                  <a:srgbClr val="000000"/>
                </a:solidFill>
                <a:effectLst/>
                <a:latin typeface="Garamond" panose="02020404030301010803" pitchFamily="18" charset="0"/>
              </a:rPr>
              <a:t>” (§ 12). </a:t>
            </a:r>
            <a:endParaRPr lang="it-IT" dirty="0">
              <a:latin typeface="Garamond" panose="02020404030301010803" pitchFamily="18" charset="0"/>
            </a:endParaRPr>
          </a:p>
        </p:txBody>
      </p:sp>
      <p:pic>
        <p:nvPicPr>
          <p:cNvPr id="4" name="Immagine 3">
            <a:extLst>
              <a:ext uri="{FF2B5EF4-FFF2-40B4-BE49-F238E27FC236}">
                <a16:creationId xmlns:a16="http://schemas.microsoft.com/office/drawing/2014/main" id="{5FF1077B-DDD3-1D9F-8D29-63DF09EB2FA7}"/>
              </a:ext>
            </a:extLst>
          </p:cNvPr>
          <p:cNvPicPr>
            <a:picLocks noChangeAspect="1"/>
          </p:cNvPicPr>
          <p:nvPr/>
        </p:nvPicPr>
        <p:blipFill>
          <a:blip r:embed="rId2"/>
          <a:stretch>
            <a:fillRect/>
          </a:stretch>
        </p:blipFill>
        <p:spPr>
          <a:xfrm>
            <a:off x="0" y="-4763"/>
            <a:ext cx="12192000" cy="1206265"/>
          </a:xfrm>
          <a:prstGeom prst="rect">
            <a:avLst/>
          </a:prstGeom>
        </p:spPr>
      </p:pic>
    </p:spTree>
    <p:extLst>
      <p:ext uri="{BB962C8B-B14F-4D97-AF65-F5344CB8AC3E}">
        <p14:creationId xmlns:p14="http://schemas.microsoft.com/office/powerpoint/2010/main" val="186166291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UR_SoggAttuatori.potx" id="{9805767C-2E52-4DE8-B760-2E02FDAAF4CD}" vid="{686DB170-6579-47D4-A971-0F75D53EEB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398c2fc-ef96-41f5-a6be-4e19eee013d8" xsi:nil="true"/>
    <lcf76f155ced4ddcb4097134ff3c332f xmlns="33de9cbb-7065-497c-aaf6-21859a933a9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77A26F539967D4F98503910BA4FFFD8" ma:contentTypeVersion="15" ma:contentTypeDescription="Creare un nuovo documento." ma:contentTypeScope="" ma:versionID="63b9c261a55c251c9d1e50215d3749c4">
  <xsd:schema xmlns:xsd="http://www.w3.org/2001/XMLSchema" xmlns:xs="http://www.w3.org/2001/XMLSchema" xmlns:p="http://schemas.microsoft.com/office/2006/metadata/properties" xmlns:ns2="33de9cbb-7065-497c-aaf6-21859a933a93" xmlns:ns3="a398c2fc-ef96-41f5-a6be-4e19eee013d8" targetNamespace="http://schemas.microsoft.com/office/2006/metadata/properties" ma:root="true" ma:fieldsID="a66aada771cda6968eaf211002d80a89" ns2:_="" ns3:_="">
    <xsd:import namespace="33de9cbb-7065-497c-aaf6-21859a933a93"/>
    <xsd:import namespace="a398c2fc-ef96-41f5-a6be-4e19eee013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e9cbb-7065-497c-aaf6-21859a933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Tag immagine"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98c2fc-ef96-41f5-a6be-4e19eee013d8"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element name="TaxCatchAll" ma:index="21" nillable="true" ma:displayName="Taxonomy Catch All Column" ma:hidden="true" ma:list="{71b5f323-8b4a-4b41-bb8e-fb1b53a1f540}" ma:internalName="TaxCatchAll" ma:showField="CatchAllData" ma:web="a398c2fc-ef96-41f5-a6be-4e19eee013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467FBC-AEAE-4EC2-BF36-9EF027E22BDD}">
  <ds:schemaRefs>
    <ds:schemaRef ds:uri="33de9cbb-7065-497c-aaf6-21859a933a93"/>
    <ds:schemaRef ds:uri="a398c2fc-ef96-41f5-a6be-4e19eee013d8"/>
    <ds:schemaRef ds:uri="d2b3df68-07b5-4773-aba1-bd9b51ecb5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F8A19A0-51A2-4533-A590-3477DED3BD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e9cbb-7065-497c-aaf6-21859a933a93"/>
    <ds:schemaRef ds:uri="a398c2fc-ef96-41f5-a6be-4e19eee013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BE24F4-7EB1-434B-8205-B2D5D65848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MUR_SoggAttuatori</Template>
  <TotalTime>13805</TotalTime>
  <Words>2847</Words>
  <Application>Microsoft Office PowerPoint</Application>
  <PresentationFormat>Widescreen</PresentationFormat>
  <Paragraphs>136</Paragraphs>
  <Slides>24</Slides>
  <Notes>2</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24</vt:i4>
      </vt:variant>
    </vt:vector>
  </HeadingPairs>
  <TitlesOfParts>
    <vt:vector size="37" baseType="lpstr">
      <vt:lpstr>Dotum</vt:lpstr>
      <vt:lpstr>AgiNow</vt:lpstr>
      <vt:lpstr>Aptos Display</vt:lpstr>
      <vt:lpstr>Arial</vt:lpstr>
      <vt:lpstr>Calibri</vt:lpstr>
      <vt:lpstr>Garamond</vt:lpstr>
      <vt:lpstr>Palatino</vt:lpstr>
      <vt:lpstr>Times</vt:lpstr>
      <vt:lpstr>Times New Roman</vt:lpstr>
      <vt:lpstr>Titillium</vt:lpstr>
      <vt:lpstr>Titillium Bd</vt:lpstr>
      <vt:lpstr>Wingdings</vt:lpstr>
      <vt:lpstr>Tema di Office</vt:lpstr>
      <vt:lpstr>Missione 4  Istruzione e Ricerca</vt:lpstr>
      <vt:lpstr>OUTLINE</vt:lpstr>
      <vt:lpstr>LE ORIGINI: DALLE RIFORME OTTOMANE ALLA REPUBBLICA LAICA DI TURCHIA </vt:lpstr>
      <vt:lpstr>Il principio di laicità (laiklik) nell’ordinamento turco </vt:lpstr>
      <vt:lpstr>Presentazione standard di PowerPoint</vt:lpstr>
      <vt:lpstr>Presentazione standard di PowerPoint</vt:lpstr>
      <vt:lpstr>Presentazione standard di PowerPoint</vt:lpstr>
      <vt:lpstr>Presentazione standard di PowerPoint</vt:lpstr>
      <vt:lpstr>Leyla Şahin c. Turchia, N. 44774/98, Corte EDU (Grande Camera), 10 novembre 2005 </vt:lpstr>
      <vt:lpstr>Presentazione standard di PowerPoint</vt:lpstr>
      <vt:lpstr>Presentazione standard di PowerPoint</vt:lpstr>
      <vt:lpstr>Presentazione standard di PowerPoint</vt:lpstr>
      <vt:lpstr>Presentazione standard di PowerPoint</vt:lpstr>
      <vt:lpstr>L’altro volto della laiklik: il «millet nascosto» e il ruolo dell’Islam nella costruzione dell’identità nazionale turca</vt:lpstr>
      <vt:lpstr>Istituzionalizzazione dell’Islam</vt:lpstr>
      <vt:lpstr>Le minoranze religiose </vt:lpstr>
      <vt:lpstr>L’indicazione dell’appartenenza religiosa all’anagrafe e sui documenti d’identità</vt:lpstr>
      <vt:lpstr>L’insegnamento obbligatorio della religione a scuola e il diritto di dispensa </vt:lpstr>
      <vt:lpstr>Hasan e Eylem Zengin c. Turchia, N. 1448/04, Corte EDU (Ex Seconda Sezione), 9 gennaio 2008</vt:lpstr>
      <vt:lpstr>Presentazione standard di PowerPoint</vt:lpstr>
      <vt:lpstr>Presentazione standard di PowerPoint</vt:lpstr>
      <vt:lpstr>Presentazione standard di PowerPoint</vt:lpstr>
      <vt:lpstr>A mo’ di conclusione: la laicità turca come «gioco di specchi» (V.R. Scotti)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Strazzari Davide</dc:creator>
  <cp:lastModifiedBy>Davide Strazzari</cp:lastModifiedBy>
  <cp:revision>8</cp:revision>
  <dcterms:created xsi:type="dcterms:W3CDTF">2022-10-26T09:11:02Z</dcterms:created>
  <dcterms:modified xsi:type="dcterms:W3CDTF">2024-12-05T10:15:04Z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0x010100777A26F539967D4F98503910BA4FFFD8</vt:lpwstr>
  </property>
</Properties>
</file>